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68" r:id="rId2"/>
    <p:sldId id="269" r:id="rId3"/>
    <p:sldId id="270" r:id="rId4"/>
    <p:sldId id="271" r:id="rId5"/>
    <p:sldId id="274" r:id="rId6"/>
    <p:sldId id="272" r:id="rId7"/>
    <p:sldId id="273" r:id="rId8"/>
    <p:sldId id="275" r:id="rId9"/>
    <p:sldId id="276" r:id="rId10"/>
    <p:sldId id="277" r:id="rId11"/>
    <p:sldId id="278" r:id="rId12"/>
    <p:sldId id="279" r:id="rId13"/>
    <p:sldId id="280" r:id="rId14"/>
    <p:sldId id="281" r:id="rId15"/>
    <p:sldId id="282" r:id="rId16"/>
    <p:sldId id="283" r:id="rId17"/>
    <p:sldId id="284" r:id="rId18"/>
    <p:sldId id="285" r:id="rId19"/>
    <p:sldId id="286" r:id="rId20"/>
    <p:sldId id="287" r:id="rId21"/>
    <p:sldId id="288" r:id="rId22"/>
    <p:sldId id="289" r:id="rId23"/>
    <p:sldId id="290" r:id="rId24"/>
    <p:sldId id="291" r:id="rId25"/>
    <p:sldId id="256" r:id="rId26"/>
    <p:sldId id="257" r:id="rId27"/>
    <p:sldId id="264" r:id="rId28"/>
    <p:sldId id="258" r:id="rId29"/>
    <p:sldId id="265" r:id="rId30"/>
    <p:sldId id="259" r:id="rId31"/>
    <p:sldId id="260" r:id="rId32"/>
    <p:sldId id="266" r:id="rId33"/>
    <p:sldId id="267" r:id="rId34"/>
    <p:sldId id="261" r:id="rId35"/>
    <p:sldId id="262" r:id="rId36"/>
  </p:sldIdLst>
  <p:sldSz cx="12192000" cy="6858000"/>
  <p:notesSz cx="6858000" cy="9144000"/>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PT"/>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5C858F-7C23-423E-9059-E43E34DD3A5E}" type="datetimeFigureOut">
              <a:rPr lang="pt-PT" smtClean="0"/>
              <a:t>05/05/2015</a:t>
            </a:fld>
            <a:endParaRPr lang="pt-PT"/>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PT"/>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PT"/>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3F9271-52E6-4D77-9BD9-0C3D09ED120C}" type="slidenum">
              <a:rPr lang="pt-PT" smtClean="0"/>
              <a:t>‹#›</a:t>
            </a:fld>
            <a:endParaRPr lang="pt-PT"/>
          </a:p>
        </p:txBody>
      </p:sp>
    </p:spTree>
    <p:extLst>
      <p:ext uri="{BB962C8B-B14F-4D97-AF65-F5344CB8AC3E}">
        <p14:creationId xmlns:p14="http://schemas.microsoft.com/office/powerpoint/2010/main" val="934709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96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1C6BF8-E072-46A6-BFF1-F32ACE9308C3}" type="slidenum">
              <a:rPr lang="pt-PT" altLang="pt-PT"/>
              <a:pPr eaLnBrk="1" hangingPunct="1"/>
              <a:t>2</a:t>
            </a:fld>
            <a:endParaRPr lang="pt-PT" altLang="pt-PT"/>
          </a:p>
        </p:txBody>
      </p:sp>
      <p:sp>
        <p:nvSpPr>
          <p:cNvPr id="168963" name="Rectangle 2"/>
          <p:cNvSpPr>
            <a:spLocks noRot="1" noChangeArrowheads="1" noTextEdit="1"/>
          </p:cNvSpPr>
          <p:nvPr>
            <p:ph type="sldImg"/>
          </p:nvPr>
        </p:nvSpPr>
        <p:spPr>
          <a:ln/>
        </p:spPr>
      </p:sp>
      <p:sp>
        <p:nvSpPr>
          <p:cNvPr id="16896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6926165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6D43E9-331F-4A6D-8C1A-2CF41C7A212F}" type="slidenum">
              <a:rPr lang="pt-PT" altLang="pt-PT"/>
              <a:pPr eaLnBrk="1" hangingPunct="1"/>
              <a:t>15</a:t>
            </a:fld>
            <a:endParaRPr lang="pt-PT" altLang="pt-PT"/>
          </a:p>
        </p:txBody>
      </p:sp>
      <p:sp>
        <p:nvSpPr>
          <p:cNvPr id="179203" name="Rectangle 2"/>
          <p:cNvSpPr>
            <a:spLocks noRot="1" noChangeArrowheads="1" noTextEdit="1"/>
          </p:cNvSpPr>
          <p:nvPr>
            <p:ph type="sldImg"/>
          </p:nvPr>
        </p:nvSpPr>
        <p:spPr>
          <a:ln/>
        </p:spPr>
      </p:sp>
      <p:sp>
        <p:nvSpPr>
          <p:cNvPr id="17920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7346463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E615B3E-84EA-4B5A-8D61-71141B86543A}" type="slidenum">
              <a:rPr lang="pt-PT" altLang="pt-PT"/>
              <a:pPr eaLnBrk="1" hangingPunct="1"/>
              <a:t>17</a:t>
            </a:fld>
            <a:endParaRPr lang="pt-PT" altLang="pt-PT"/>
          </a:p>
        </p:txBody>
      </p:sp>
      <p:sp>
        <p:nvSpPr>
          <p:cNvPr id="180227" name="Rectangle 2"/>
          <p:cNvSpPr>
            <a:spLocks noRot="1" noChangeArrowheads="1" noTextEdit="1"/>
          </p:cNvSpPr>
          <p:nvPr>
            <p:ph type="sldImg"/>
          </p:nvPr>
        </p:nvSpPr>
        <p:spPr>
          <a:ln/>
        </p:spPr>
      </p:sp>
      <p:sp>
        <p:nvSpPr>
          <p:cNvPr id="18022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24252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FFCF8F1-6E1D-43FB-85E4-80D10CE8DF2F}" type="slidenum">
              <a:rPr lang="pt-PT" altLang="pt-PT"/>
              <a:pPr eaLnBrk="1" hangingPunct="1"/>
              <a:t>18</a:t>
            </a:fld>
            <a:endParaRPr lang="pt-PT" altLang="pt-PT"/>
          </a:p>
        </p:txBody>
      </p:sp>
      <p:sp>
        <p:nvSpPr>
          <p:cNvPr id="181251" name="Rectangle 2"/>
          <p:cNvSpPr>
            <a:spLocks noRot="1" noChangeArrowheads="1" noTextEdit="1"/>
          </p:cNvSpPr>
          <p:nvPr>
            <p:ph type="sldImg"/>
          </p:nvPr>
        </p:nvSpPr>
        <p:spPr>
          <a:ln/>
        </p:spPr>
      </p:sp>
      <p:sp>
        <p:nvSpPr>
          <p:cNvPr id="18125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8783705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1523B4-0680-4D4B-9085-4AF1C2C680DB}" type="slidenum">
              <a:rPr lang="pt-PT" altLang="pt-PT"/>
              <a:pPr eaLnBrk="1" hangingPunct="1"/>
              <a:t>19</a:t>
            </a:fld>
            <a:endParaRPr lang="pt-PT" altLang="pt-PT"/>
          </a:p>
        </p:txBody>
      </p:sp>
      <p:sp>
        <p:nvSpPr>
          <p:cNvPr id="182275" name="Rectangle 2"/>
          <p:cNvSpPr>
            <a:spLocks noRot="1" noChangeArrowheads="1" noTextEdit="1"/>
          </p:cNvSpPr>
          <p:nvPr>
            <p:ph type="sldImg"/>
          </p:nvPr>
        </p:nvSpPr>
        <p:spPr>
          <a:ln/>
        </p:spPr>
      </p:sp>
      <p:sp>
        <p:nvSpPr>
          <p:cNvPr id="18227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3035473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A60F91-014E-42CB-85A4-C9AC134814F5}" type="slidenum">
              <a:rPr lang="pt-PT" altLang="pt-PT"/>
              <a:pPr eaLnBrk="1" hangingPunct="1"/>
              <a:t>21</a:t>
            </a:fld>
            <a:endParaRPr lang="pt-PT" altLang="pt-PT"/>
          </a:p>
        </p:txBody>
      </p:sp>
      <p:sp>
        <p:nvSpPr>
          <p:cNvPr id="195587" name="Rectangle 2"/>
          <p:cNvSpPr>
            <a:spLocks noRot="1" noChangeArrowheads="1" noTextEdit="1"/>
          </p:cNvSpPr>
          <p:nvPr>
            <p:ph type="sldImg"/>
          </p:nvPr>
        </p:nvSpPr>
        <p:spPr>
          <a:ln/>
        </p:spPr>
      </p:sp>
      <p:sp>
        <p:nvSpPr>
          <p:cNvPr id="19558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3835511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37CCF04-221D-4ACB-A252-C68DD133CA8F}" type="slidenum">
              <a:rPr lang="pt-PT" altLang="pt-PT"/>
              <a:pPr eaLnBrk="1" hangingPunct="1"/>
              <a:t>23</a:t>
            </a:fld>
            <a:endParaRPr lang="pt-PT" altLang="pt-PT"/>
          </a:p>
        </p:txBody>
      </p:sp>
      <p:sp>
        <p:nvSpPr>
          <p:cNvPr id="196611" name="Rectangle 2"/>
          <p:cNvSpPr>
            <a:spLocks noRot="1" noChangeArrowheads="1" noTextEdit="1"/>
          </p:cNvSpPr>
          <p:nvPr>
            <p:ph type="sldImg"/>
          </p:nvPr>
        </p:nvSpPr>
        <p:spPr>
          <a:ln/>
        </p:spPr>
      </p:sp>
      <p:sp>
        <p:nvSpPr>
          <p:cNvPr id="19661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7211609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23D968E-8BBF-44A4-BA63-D56E652B484B}" type="slidenum">
              <a:rPr lang="pt-PT" altLang="pt-PT"/>
              <a:pPr eaLnBrk="1" hangingPunct="1"/>
              <a:t>24</a:t>
            </a:fld>
            <a:endParaRPr lang="pt-PT" altLang="pt-PT"/>
          </a:p>
        </p:txBody>
      </p:sp>
      <p:sp>
        <p:nvSpPr>
          <p:cNvPr id="197635" name="Rectangle 2"/>
          <p:cNvSpPr>
            <a:spLocks noRot="1" noChangeArrowheads="1" noTextEdit="1"/>
          </p:cNvSpPr>
          <p:nvPr>
            <p:ph type="sldImg"/>
          </p:nvPr>
        </p:nvSpPr>
        <p:spPr>
          <a:ln/>
        </p:spPr>
      </p:sp>
      <p:sp>
        <p:nvSpPr>
          <p:cNvPr id="19763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5313417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90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2DA9B44-A95F-4EDD-A2C4-F3987E47738C}" type="slidenum">
              <a:rPr lang="pt-PT" altLang="pt-PT"/>
              <a:pPr eaLnBrk="1" hangingPunct="1"/>
              <a:t>26</a:t>
            </a:fld>
            <a:endParaRPr lang="pt-PT" altLang="pt-PT"/>
          </a:p>
        </p:txBody>
      </p:sp>
      <p:sp>
        <p:nvSpPr>
          <p:cNvPr id="251907" name="Rectangle 2"/>
          <p:cNvSpPr>
            <a:spLocks noRot="1" noChangeArrowheads="1" noTextEdit="1"/>
          </p:cNvSpPr>
          <p:nvPr>
            <p:ph type="sldImg"/>
          </p:nvPr>
        </p:nvSpPr>
        <p:spPr>
          <a:ln/>
        </p:spPr>
      </p:sp>
      <p:sp>
        <p:nvSpPr>
          <p:cNvPr id="25190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6132722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861C68C-A1F6-46CE-811A-A406B3B0BCFD}" type="slidenum">
              <a:rPr lang="pt-PT" altLang="pt-PT"/>
              <a:pPr eaLnBrk="1" hangingPunct="1"/>
              <a:t>28</a:t>
            </a:fld>
            <a:endParaRPr lang="pt-PT" altLang="pt-PT"/>
          </a:p>
        </p:txBody>
      </p:sp>
      <p:sp>
        <p:nvSpPr>
          <p:cNvPr id="252931" name="Rectangle 2"/>
          <p:cNvSpPr>
            <a:spLocks noRot="1" noChangeArrowheads="1" noTextEdit="1"/>
          </p:cNvSpPr>
          <p:nvPr>
            <p:ph type="sldImg"/>
          </p:nvPr>
        </p:nvSpPr>
        <p:spPr>
          <a:ln/>
        </p:spPr>
      </p:sp>
      <p:sp>
        <p:nvSpPr>
          <p:cNvPr id="25293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608609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95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47B0A5-384E-4B4D-B7F7-E95909A25DE5}" type="slidenum">
              <a:rPr lang="pt-PT" altLang="pt-PT"/>
              <a:pPr eaLnBrk="1" hangingPunct="1"/>
              <a:t>30</a:t>
            </a:fld>
            <a:endParaRPr lang="pt-PT" altLang="pt-PT"/>
          </a:p>
        </p:txBody>
      </p:sp>
      <p:sp>
        <p:nvSpPr>
          <p:cNvPr id="253955" name="Rectangle 2"/>
          <p:cNvSpPr>
            <a:spLocks noRot="1" noChangeArrowheads="1" noTextEdit="1"/>
          </p:cNvSpPr>
          <p:nvPr>
            <p:ph type="sldImg"/>
          </p:nvPr>
        </p:nvSpPr>
        <p:spPr>
          <a:ln/>
        </p:spPr>
      </p:sp>
      <p:sp>
        <p:nvSpPr>
          <p:cNvPr id="25395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6386986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97DB77-6F3A-4008-B88C-948410323707}" type="slidenum">
              <a:rPr lang="pt-PT" altLang="pt-PT"/>
              <a:pPr eaLnBrk="1" hangingPunct="1"/>
              <a:t>3</a:t>
            </a:fld>
            <a:endParaRPr lang="pt-PT" altLang="pt-PT"/>
          </a:p>
        </p:txBody>
      </p:sp>
      <p:sp>
        <p:nvSpPr>
          <p:cNvPr id="169987" name="Rectangle 2"/>
          <p:cNvSpPr>
            <a:spLocks noRot="1" noChangeArrowheads="1" noTextEdit="1"/>
          </p:cNvSpPr>
          <p:nvPr>
            <p:ph type="sldImg"/>
          </p:nvPr>
        </p:nvSpPr>
        <p:spPr>
          <a:ln/>
        </p:spPr>
      </p:sp>
      <p:sp>
        <p:nvSpPr>
          <p:cNvPr id="16998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1988380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20E9E0E-1C38-47E1-A9C5-D9894E48A59C}" type="slidenum">
              <a:rPr lang="pt-PT" altLang="pt-PT"/>
              <a:pPr eaLnBrk="1" hangingPunct="1"/>
              <a:t>31</a:t>
            </a:fld>
            <a:endParaRPr lang="pt-PT" altLang="pt-PT"/>
          </a:p>
        </p:txBody>
      </p:sp>
      <p:sp>
        <p:nvSpPr>
          <p:cNvPr id="254979" name="Rectangle 2"/>
          <p:cNvSpPr>
            <a:spLocks noRot="1" noChangeArrowheads="1" noTextEdit="1"/>
          </p:cNvSpPr>
          <p:nvPr>
            <p:ph type="sldImg"/>
          </p:nvPr>
        </p:nvSpPr>
        <p:spPr>
          <a:ln/>
        </p:spPr>
      </p:sp>
      <p:sp>
        <p:nvSpPr>
          <p:cNvPr id="25498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796050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2ADCDF9-0721-4458-BD18-F1E3DB97DAD7}" type="slidenum">
              <a:rPr lang="pt-PT" altLang="pt-PT"/>
              <a:pPr eaLnBrk="1" hangingPunct="1"/>
              <a:t>33</a:t>
            </a:fld>
            <a:endParaRPr lang="pt-PT" altLang="pt-PT"/>
          </a:p>
        </p:txBody>
      </p:sp>
      <p:sp>
        <p:nvSpPr>
          <p:cNvPr id="258051" name="Rectangle 2"/>
          <p:cNvSpPr>
            <a:spLocks noRot="1" noChangeArrowheads="1" noTextEdit="1"/>
          </p:cNvSpPr>
          <p:nvPr>
            <p:ph type="sldImg"/>
          </p:nvPr>
        </p:nvSpPr>
        <p:spPr>
          <a:ln/>
        </p:spPr>
      </p:sp>
      <p:sp>
        <p:nvSpPr>
          <p:cNvPr id="25805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8205989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E5948D6-6DCD-405D-A740-339391D44BBF}" type="slidenum">
              <a:rPr lang="pt-PT" altLang="pt-PT"/>
              <a:pPr eaLnBrk="1" hangingPunct="1"/>
              <a:t>34</a:t>
            </a:fld>
            <a:endParaRPr lang="pt-PT" altLang="pt-PT"/>
          </a:p>
        </p:txBody>
      </p:sp>
      <p:sp>
        <p:nvSpPr>
          <p:cNvPr id="256003" name="Rectangle 2"/>
          <p:cNvSpPr>
            <a:spLocks noRot="1" noChangeArrowheads="1" noTextEdit="1"/>
          </p:cNvSpPr>
          <p:nvPr>
            <p:ph type="sldImg"/>
          </p:nvPr>
        </p:nvSpPr>
        <p:spPr>
          <a:ln/>
        </p:spPr>
      </p:sp>
      <p:sp>
        <p:nvSpPr>
          <p:cNvPr id="25600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86828075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21EEB0A-A103-4718-A0E4-64A504825F30}" type="slidenum">
              <a:rPr lang="pt-PT" altLang="pt-PT"/>
              <a:pPr eaLnBrk="1" hangingPunct="1"/>
              <a:t>35</a:t>
            </a:fld>
            <a:endParaRPr lang="pt-PT" altLang="pt-PT"/>
          </a:p>
        </p:txBody>
      </p:sp>
      <p:sp>
        <p:nvSpPr>
          <p:cNvPr id="257027" name="Rectangle 2"/>
          <p:cNvSpPr>
            <a:spLocks noRot="1" noChangeArrowheads="1" noTextEdit="1"/>
          </p:cNvSpPr>
          <p:nvPr>
            <p:ph type="sldImg"/>
          </p:nvPr>
        </p:nvSpPr>
        <p:spPr>
          <a:ln/>
        </p:spPr>
      </p:sp>
      <p:sp>
        <p:nvSpPr>
          <p:cNvPr id="25702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1378507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D3DF7B3-A698-4E41-8513-C74A69299E23}" type="slidenum">
              <a:rPr lang="pt-PT" altLang="pt-PT"/>
              <a:pPr eaLnBrk="1" hangingPunct="1"/>
              <a:t>4</a:t>
            </a:fld>
            <a:endParaRPr lang="pt-PT" altLang="pt-PT"/>
          </a:p>
        </p:txBody>
      </p:sp>
      <p:sp>
        <p:nvSpPr>
          <p:cNvPr id="171011" name="Rectangle 2"/>
          <p:cNvSpPr>
            <a:spLocks noRot="1" noChangeArrowheads="1" noTextEdit="1"/>
          </p:cNvSpPr>
          <p:nvPr>
            <p:ph type="sldImg"/>
          </p:nvPr>
        </p:nvSpPr>
        <p:spPr>
          <a:ln/>
        </p:spPr>
      </p:sp>
      <p:sp>
        <p:nvSpPr>
          <p:cNvPr id="17101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8413572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C047415-7AE1-4511-AA9F-1661E321A896}" type="slidenum">
              <a:rPr lang="pt-PT" altLang="pt-PT"/>
              <a:pPr eaLnBrk="1" hangingPunct="1"/>
              <a:t>6</a:t>
            </a:fld>
            <a:endParaRPr lang="pt-PT" altLang="pt-PT"/>
          </a:p>
        </p:txBody>
      </p:sp>
      <p:sp>
        <p:nvSpPr>
          <p:cNvPr id="172035" name="Rectangle 2"/>
          <p:cNvSpPr>
            <a:spLocks noRot="1" noChangeArrowheads="1" noTextEdit="1"/>
          </p:cNvSpPr>
          <p:nvPr>
            <p:ph type="sldImg"/>
          </p:nvPr>
        </p:nvSpPr>
        <p:spPr>
          <a:ln/>
        </p:spPr>
      </p:sp>
      <p:sp>
        <p:nvSpPr>
          <p:cNvPr id="17203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842670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B896BB-318C-4E9A-9B7A-CDF01B492655}" type="slidenum">
              <a:rPr lang="pt-PT" altLang="pt-PT"/>
              <a:pPr eaLnBrk="1" hangingPunct="1"/>
              <a:t>9</a:t>
            </a:fld>
            <a:endParaRPr lang="pt-PT" altLang="pt-PT"/>
          </a:p>
        </p:txBody>
      </p:sp>
      <p:sp>
        <p:nvSpPr>
          <p:cNvPr id="174083" name="Rectangle 2"/>
          <p:cNvSpPr>
            <a:spLocks noRot="1" noChangeArrowheads="1" noTextEdit="1"/>
          </p:cNvSpPr>
          <p:nvPr>
            <p:ph type="sldImg"/>
          </p:nvPr>
        </p:nvSpPr>
        <p:spPr>
          <a:ln/>
        </p:spPr>
      </p:sp>
      <p:sp>
        <p:nvSpPr>
          <p:cNvPr id="174084"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31016366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106"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DEDCACD-7407-48BF-8BAA-EECF27F4A655}" type="slidenum">
              <a:rPr lang="pt-PT" altLang="pt-PT"/>
              <a:pPr eaLnBrk="1" hangingPunct="1"/>
              <a:t>10</a:t>
            </a:fld>
            <a:endParaRPr lang="pt-PT" altLang="pt-PT"/>
          </a:p>
        </p:txBody>
      </p:sp>
      <p:sp>
        <p:nvSpPr>
          <p:cNvPr id="175107" name="Rectangle 2"/>
          <p:cNvSpPr>
            <a:spLocks noRot="1" noChangeArrowheads="1" noTextEdit="1"/>
          </p:cNvSpPr>
          <p:nvPr>
            <p:ph type="sldImg"/>
          </p:nvPr>
        </p:nvSpPr>
        <p:spPr>
          <a:ln/>
        </p:spPr>
      </p:sp>
      <p:sp>
        <p:nvSpPr>
          <p:cNvPr id="175108"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2043064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130"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BC63262-7F61-4C91-B4B6-A19C2F0E6E30}" type="slidenum">
              <a:rPr lang="pt-PT" altLang="pt-PT"/>
              <a:pPr eaLnBrk="1" hangingPunct="1"/>
              <a:t>11</a:t>
            </a:fld>
            <a:endParaRPr lang="pt-PT" altLang="pt-PT"/>
          </a:p>
        </p:txBody>
      </p:sp>
      <p:sp>
        <p:nvSpPr>
          <p:cNvPr id="176131" name="Rectangle 2"/>
          <p:cNvSpPr>
            <a:spLocks noRot="1" noChangeArrowheads="1" noTextEdit="1"/>
          </p:cNvSpPr>
          <p:nvPr>
            <p:ph type="sldImg"/>
          </p:nvPr>
        </p:nvSpPr>
        <p:spPr>
          <a:ln/>
        </p:spPr>
      </p:sp>
      <p:sp>
        <p:nvSpPr>
          <p:cNvPr id="176132"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29782462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8ECE1AE-042C-4AEB-BA16-21DBCED408EE}" type="slidenum">
              <a:rPr lang="pt-PT" altLang="pt-PT"/>
              <a:pPr eaLnBrk="1" hangingPunct="1"/>
              <a:t>13</a:t>
            </a:fld>
            <a:endParaRPr lang="pt-PT" altLang="pt-PT"/>
          </a:p>
        </p:txBody>
      </p:sp>
      <p:sp>
        <p:nvSpPr>
          <p:cNvPr id="177155" name="Rectangle 2"/>
          <p:cNvSpPr>
            <a:spLocks noRot="1" noChangeArrowheads="1" noTextEdit="1"/>
          </p:cNvSpPr>
          <p:nvPr>
            <p:ph type="sldImg"/>
          </p:nvPr>
        </p:nvSpPr>
        <p:spPr>
          <a:ln/>
        </p:spPr>
      </p:sp>
      <p:sp>
        <p:nvSpPr>
          <p:cNvPr id="177156"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18761177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7"/>
          <p:cNvSpPr>
            <a:spLocks noGrp="1" noChangeArrowheads="1"/>
          </p:cNvSpPr>
          <p:nvPr>
            <p:ph type="sldNum" sz="quarter" idx="5"/>
          </p:nvPr>
        </p:nvSpPr>
        <p:spPr>
          <a:noFill/>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9294B47-09EF-4CC9-8186-557F1ED449CA}" type="slidenum">
              <a:rPr lang="pt-PT" altLang="pt-PT"/>
              <a:pPr eaLnBrk="1" hangingPunct="1"/>
              <a:t>14</a:t>
            </a:fld>
            <a:endParaRPr lang="pt-PT" altLang="pt-PT"/>
          </a:p>
        </p:txBody>
      </p:sp>
      <p:sp>
        <p:nvSpPr>
          <p:cNvPr id="178179" name="Rectangle 2"/>
          <p:cNvSpPr>
            <a:spLocks noRot="1" noChangeArrowheads="1" noTextEdit="1"/>
          </p:cNvSpPr>
          <p:nvPr>
            <p:ph type="sldImg"/>
          </p:nvPr>
        </p:nvSpPr>
        <p:spPr>
          <a:ln/>
        </p:spPr>
      </p:sp>
      <p:sp>
        <p:nvSpPr>
          <p:cNvPr id="178180" name="Rectangle 3"/>
          <p:cNvSpPr>
            <a:spLocks noGrp="1" noChangeArrowheads="1"/>
          </p:cNvSpPr>
          <p:nvPr>
            <p:ph type="body" idx="1"/>
          </p:nvPr>
        </p:nvSpPr>
        <p:spPr>
          <a:noFill/>
        </p:spPr>
        <p:txBody>
          <a:bodyPr/>
          <a:lstStyle/>
          <a:p>
            <a:pPr eaLnBrk="1" hangingPunct="1"/>
            <a:endParaRPr lang="pt-PT" altLang="pt-PT" smtClean="0">
              <a:latin typeface="Arial" panose="020B0604020202020204" pitchFamily="34" charset="0"/>
            </a:endParaRPr>
          </a:p>
        </p:txBody>
      </p:sp>
    </p:spTree>
    <p:extLst>
      <p:ext uri="{BB962C8B-B14F-4D97-AF65-F5344CB8AC3E}">
        <p14:creationId xmlns:p14="http://schemas.microsoft.com/office/powerpoint/2010/main" val="4019564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pt-P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pt-PT"/>
          </a:p>
        </p:txBody>
      </p:sp>
      <p:sp>
        <p:nvSpPr>
          <p:cNvPr id="4" name="Date Placeholder 3"/>
          <p:cNvSpPr>
            <a:spLocks noGrp="1"/>
          </p:cNvSpPr>
          <p:nvPr>
            <p:ph type="dt" sz="half" idx="10"/>
          </p:nvPr>
        </p:nvSpPr>
        <p:spPr/>
        <p:txBody>
          <a:bodyPr/>
          <a:lstStyle/>
          <a:p>
            <a:fld id="{006EBCDB-F938-4659-B9D0-6BE60DBE8DE0}" type="datetimeFigureOut">
              <a:rPr lang="pt-PT" smtClean="0"/>
              <a:t>05/05/2015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298D9C36-E484-40D3-A093-504D51E8482E}" type="slidenum">
              <a:rPr lang="pt-PT" smtClean="0"/>
              <a:t>‹#›</a:t>
            </a:fld>
            <a:endParaRPr lang="pt-PT"/>
          </a:p>
        </p:txBody>
      </p:sp>
    </p:spTree>
    <p:extLst>
      <p:ext uri="{BB962C8B-B14F-4D97-AF65-F5344CB8AC3E}">
        <p14:creationId xmlns:p14="http://schemas.microsoft.com/office/powerpoint/2010/main" val="915528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006EBCDB-F938-4659-B9D0-6BE60DBE8DE0}" type="datetimeFigureOut">
              <a:rPr lang="pt-PT" smtClean="0"/>
              <a:t>05/05/2015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298D9C36-E484-40D3-A093-504D51E8482E}" type="slidenum">
              <a:rPr lang="pt-PT" smtClean="0"/>
              <a:t>‹#›</a:t>
            </a:fld>
            <a:endParaRPr lang="pt-PT"/>
          </a:p>
        </p:txBody>
      </p:sp>
    </p:spTree>
    <p:extLst>
      <p:ext uri="{BB962C8B-B14F-4D97-AF65-F5344CB8AC3E}">
        <p14:creationId xmlns:p14="http://schemas.microsoft.com/office/powerpoint/2010/main" val="893679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pt-P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006EBCDB-F938-4659-B9D0-6BE60DBE8DE0}" type="datetimeFigureOut">
              <a:rPr lang="pt-PT" smtClean="0"/>
              <a:t>05/05/2015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298D9C36-E484-40D3-A093-504D51E8482E}" type="slidenum">
              <a:rPr lang="pt-PT" smtClean="0"/>
              <a:t>‹#›</a:t>
            </a:fld>
            <a:endParaRPr lang="pt-PT"/>
          </a:p>
        </p:txBody>
      </p:sp>
    </p:spTree>
    <p:extLst>
      <p:ext uri="{BB962C8B-B14F-4D97-AF65-F5344CB8AC3E}">
        <p14:creationId xmlns:p14="http://schemas.microsoft.com/office/powerpoint/2010/main" val="11824647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10"/>
          </p:nvPr>
        </p:nvSpPr>
        <p:spPr/>
        <p:txBody>
          <a:bodyPr/>
          <a:lstStyle/>
          <a:p>
            <a:fld id="{006EBCDB-F938-4659-B9D0-6BE60DBE8DE0}" type="datetimeFigureOut">
              <a:rPr lang="pt-PT" smtClean="0"/>
              <a:t>05/05/2015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298D9C36-E484-40D3-A093-504D51E8482E}" type="slidenum">
              <a:rPr lang="pt-PT" smtClean="0"/>
              <a:t>‹#›</a:t>
            </a:fld>
            <a:endParaRPr lang="pt-PT"/>
          </a:p>
        </p:txBody>
      </p:sp>
    </p:spTree>
    <p:extLst>
      <p:ext uri="{BB962C8B-B14F-4D97-AF65-F5344CB8AC3E}">
        <p14:creationId xmlns:p14="http://schemas.microsoft.com/office/powerpoint/2010/main" val="2745736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pt-P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6EBCDB-F938-4659-B9D0-6BE60DBE8DE0}" type="datetimeFigureOut">
              <a:rPr lang="pt-PT" smtClean="0"/>
              <a:t>05/05/2015</a:t>
            </a:fld>
            <a:endParaRPr lang="pt-PT"/>
          </a:p>
        </p:txBody>
      </p:sp>
      <p:sp>
        <p:nvSpPr>
          <p:cNvPr id="5" name="Footer Placeholder 4"/>
          <p:cNvSpPr>
            <a:spLocks noGrp="1"/>
          </p:cNvSpPr>
          <p:nvPr>
            <p:ph type="ftr" sz="quarter" idx="11"/>
          </p:nvPr>
        </p:nvSpPr>
        <p:spPr/>
        <p:txBody>
          <a:bodyPr/>
          <a:lstStyle/>
          <a:p>
            <a:endParaRPr lang="pt-PT"/>
          </a:p>
        </p:txBody>
      </p:sp>
      <p:sp>
        <p:nvSpPr>
          <p:cNvPr id="6" name="Slide Number Placeholder 5"/>
          <p:cNvSpPr>
            <a:spLocks noGrp="1"/>
          </p:cNvSpPr>
          <p:nvPr>
            <p:ph type="sldNum" sz="quarter" idx="12"/>
          </p:nvPr>
        </p:nvSpPr>
        <p:spPr/>
        <p:txBody>
          <a:bodyPr/>
          <a:lstStyle/>
          <a:p>
            <a:fld id="{298D9C36-E484-40D3-A093-504D51E8482E}" type="slidenum">
              <a:rPr lang="pt-PT" smtClean="0"/>
              <a:t>‹#›</a:t>
            </a:fld>
            <a:endParaRPr lang="pt-PT"/>
          </a:p>
        </p:txBody>
      </p:sp>
    </p:spTree>
    <p:extLst>
      <p:ext uri="{BB962C8B-B14F-4D97-AF65-F5344CB8AC3E}">
        <p14:creationId xmlns:p14="http://schemas.microsoft.com/office/powerpoint/2010/main" val="1329469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Date Placeholder 4"/>
          <p:cNvSpPr>
            <a:spLocks noGrp="1"/>
          </p:cNvSpPr>
          <p:nvPr>
            <p:ph type="dt" sz="half" idx="10"/>
          </p:nvPr>
        </p:nvSpPr>
        <p:spPr/>
        <p:txBody>
          <a:bodyPr/>
          <a:lstStyle/>
          <a:p>
            <a:fld id="{006EBCDB-F938-4659-B9D0-6BE60DBE8DE0}" type="datetimeFigureOut">
              <a:rPr lang="pt-PT" smtClean="0"/>
              <a:t>05/05/2015</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298D9C36-E484-40D3-A093-504D51E8482E}" type="slidenum">
              <a:rPr lang="pt-PT" smtClean="0"/>
              <a:t>‹#›</a:t>
            </a:fld>
            <a:endParaRPr lang="pt-PT"/>
          </a:p>
        </p:txBody>
      </p:sp>
    </p:spTree>
    <p:extLst>
      <p:ext uri="{BB962C8B-B14F-4D97-AF65-F5344CB8AC3E}">
        <p14:creationId xmlns:p14="http://schemas.microsoft.com/office/powerpoint/2010/main" val="3334076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pt-P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7" name="Date Placeholder 6"/>
          <p:cNvSpPr>
            <a:spLocks noGrp="1"/>
          </p:cNvSpPr>
          <p:nvPr>
            <p:ph type="dt" sz="half" idx="10"/>
          </p:nvPr>
        </p:nvSpPr>
        <p:spPr/>
        <p:txBody>
          <a:bodyPr/>
          <a:lstStyle/>
          <a:p>
            <a:fld id="{006EBCDB-F938-4659-B9D0-6BE60DBE8DE0}" type="datetimeFigureOut">
              <a:rPr lang="pt-PT" smtClean="0"/>
              <a:t>05/05/2015</a:t>
            </a:fld>
            <a:endParaRPr lang="pt-PT"/>
          </a:p>
        </p:txBody>
      </p:sp>
      <p:sp>
        <p:nvSpPr>
          <p:cNvPr id="8" name="Footer Placeholder 7"/>
          <p:cNvSpPr>
            <a:spLocks noGrp="1"/>
          </p:cNvSpPr>
          <p:nvPr>
            <p:ph type="ftr" sz="quarter" idx="11"/>
          </p:nvPr>
        </p:nvSpPr>
        <p:spPr/>
        <p:txBody>
          <a:bodyPr/>
          <a:lstStyle/>
          <a:p>
            <a:endParaRPr lang="pt-PT"/>
          </a:p>
        </p:txBody>
      </p:sp>
      <p:sp>
        <p:nvSpPr>
          <p:cNvPr id="9" name="Slide Number Placeholder 8"/>
          <p:cNvSpPr>
            <a:spLocks noGrp="1"/>
          </p:cNvSpPr>
          <p:nvPr>
            <p:ph type="sldNum" sz="quarter" idx="12"/>
          </p:nvPr>
        </p:nvSpPr>
        <p:spPr/>
        <p:txBody>
          <a:bodyPr/>
          <a:lstStyle/>
          <a:p>
            <a:fld id="{298D9C36-E484-40D3-A093-504D51E8482E}" type="slidenum">
              <a:rPr lang="pt-PT" smtClean="0"/>
              <a:t>‹#›</a:t>
            </a:fld>
            <a:endParaRPr lang="pt-PT"/>
          </a:p>
        </p:txBody>
      </p:sp>
    </p:spTree>
    <p:extLst>
      <p:ext uri="{BB962C8B-B14F-4D97-AF65-F5344CB8AC3E}">
        <p14:creationId xmlns:p14="http://schemas.microsoft.com/office/powerpoint/2010/main" val="2419915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PT"/>
          </a:p>
        </p:txBody>
      </p:sp>
      <p:sp>
        <p:nvSpPr>
          <p:cNvPr id="3" name="Date Placeholder 2"/>
          <p:cNvSpPr>
            <a:spLocks noGrp="1"/>
          </p:cNvSpPr>
          <p:nvPr>
            <p:ph type="dt" sz="half" idx="10"/>
          </p:nvPr>
        </p:nvSpPr>
        <p:spPr/>
        <p:txBody>
          <a:bodyPr/>
          <a:lstStyle/>
          <a:p>
            <a:fld id="{006EBCDB-F938-4659-B9D0-6BE60DBE8DE0}" type="datetimeFigureOut">
              <a:rPr lang="pt-PT" smtClean="0"/>
              <a:t>05/05/2015</a:t>
            </a:fld>
            <a:endParaRPr lang="pt-PT"/>
          </a:p>
        </p:txBody>
      </p:sp>
      <p:sp>
        <p:nvSpPr>
          <p:cNvPr id="4" name="Footer Placeholder 3"/>
          <p:cNvSpPr>
            <a:spLocks noGrp="1"/>
          </p:cNvSpPr>
          <p:nvPr>
            <p:ph type="ftr" sz="quarter" idx="11"/>
          </p:nvPr>
        </p:nvSpPr>
        <p:spPr/>
        <p:txBody>
          <a:bodyPr/>
          <a:lstStyle/>
          <a:p>
            <a:endParaRPr lang="pt-PT"/>
          </a:p>
        </p:txBody>
      </p:sp>
      <p:sp>
        <p:nvSpPr>
          <p:cNvPr id="5" name="Slide Number Placeholder 4"/>
          <p:cNvSpPr>
            <a:spLocks noGrp="1"/>
          </p:cNvSpPr>
          <p:nvPr>
            <p:ph type="sldNum" sz="quarter" idx="12"/>
          </p:nvPr>
        </p:nvSpPr>
        <p:spPr/>
        <p:txBody>
          <a:bodyPr/>
          <a:lstStyle/>
          <a:p>
            <a:fld id="{298D9C36-E484-40D3-A093-504D51E8482E}" type="slidenum">
              <a:rPr lang="pt-PT" smtClean="0"/>
              <a:t>‹#›</a:t>
            </a:fld>
            <a:endParaRPr lang="pt-PT"/>
          </a:p>
        </p:txBody>
      </p:sp>
    </p:spTree>
    <p:extLst>
      <p:ext uri="{BB962C8B-B14F-4D97-AF65-F5344CB8AC3E}">
        <p14:creationId xmlns:p14="http://schemas.microsoft.com/office/powerpoint/2010/main" val="4258147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06EBCDB-F938-4659-B9D0-6BE60DBE8DE0}" type="datetimeFigureOut">
              <a:rPr lang="pt-PT" smtClean="0"/>
              <a:t>05/05/2015</a:t>
            </a:fld>
            <a:endParaRPr lang="pt-PT"/>
          </a:p>
        </p:txBody>
      </p:sp>
      <p:sp>
        <p:nvSpPr>
          <p:cNvPr id="3" name="Footer Placeholder 2"/>
          <p:cNvSpPr>
            <a:spLocks noGrp="1"/>
          </p:cNvSpPr>
          <p:nvPr>
            <p:ph type="ftr" sz="quarter" idx="11"/>
          </p:nvPr>
        </p:nvSpPr>
        <p:spPr/>
        <p:txBody>
          <a:bodyPr/>
          <a:lstStyle/>
          <a:p>
            <a:endParaRPr lang="pt-PT"/>
          </a:p>
        </p:txBody>
      </p:sp>
      <p:sp>
        <p:nvSpPr>
          <p:cNvPr id="4" name="Slide Number Placeholder 3"/>
          <p:cNvSpPr>
            <a:spLocks noGrp="1"/>
          </p:cNvSpPr>
          <p:nvPr>
            <p:ph type="sldNum" sz="quarter" idx="12"/>
          </p:nvPr>
        </p:nvSpPr>
        <p:spPr/>
        <p:txBody>
          <a:bodyPr/>
          <a:lstStyle/>
          <a:p>
            <a:fld id="{298D9C36-E484-40D3-A093-504D51E8482E}" type="slidenum">
              <a:rPr lang="pt-PT" smtClean="0"/>
              <a:t>‹#›</a:t>
            </a:fld>
            <a:endParaRPr lang="pt-PT"/>
          </a:p>
        </p:txBody>
      </p:sp>
    </p:spTree>
    <p:extLst>
      <p:ext uri="{BB962C8B-B14F-4D97-AF65-F5344CB8AC3E}">
        <p14:creationId xmlns:p14="http://schemas.microsoft.com/office/powerpoint/2010/main" val="3229858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EBCDB-F938-4659-B9D0-6BE60DBE8DE0}" type="datetimeFigureOut">
              <a:rPr lang="pt-PT" smtClean="0"/>
              <a:t>05/05/2015</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298D9C36-E484-40D3-A093-504D51E8482E}" type="slidenum">
              <a:rPr lang="pt-PT" smtClean="0"/>
              <a:t>‹#›</a:t>
            </a:fld>
            <a:endParaRPr lang="pt-PT"/>
          </a:p>
        </p:txBody>
      </p:sp>
    </p:spTree>
    <p:extLst>
      <p:ext uri="{BB962C8B-B14F-4D97-AF65-F5344CB8AC3E}">
        <p14:creationId xmlns:p14="http://schemas.microsoft.com/office/powerpoint/2010/main" val="33840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pt-P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06EBCDB-F938-4659-B9D0-6BE60DBE8DE0}" type="datetimeFigureOut">
              <a:rPr lang="pt-PT" smtClean="0"/>
              <a:t>05/05/2015</a:t>
            </a:fld>
            <a:endParaRPr lang="pt-PT"/>
          </a:p>
        </p:txBody>
      </p:sp>
      <p:sp>
        <p:nvSpPr>
          <p:cNvPr id="6" name="Footer Placeholder 5"/>
          <p:cNvSpPr>
            <a:spLocks noGrp="1"/>
          </p:cNvSpPr>
          <p:nvPr>
            <p:ph type="ftr" sz="quarter" idx="11"/>
          </p:nvPr>
        </p:nvSpPr>
        <p:spPr/>
        <p:txBody>
          <a:bodyPr/>
          <a:lstStyle/>
          <a:p>
            <a:endParaRPr lang="pt-PT"/>
          </a:p>
        </p:txBody>
      </p:sp>
      <p:sp>
        <p:nvSpPr>
          <p:cNvPr id="7" name="Slide Number Placeholder 6"/>
          <p:cNvSpPr>
            <a:spLocks noGrp="1"/>
          </p:cNvSpPr>
          <p:nvPr>
            <p:ph type="sldNum" sz="quarter" idx="12"/>
          </p:nvPr>
        </p:nvSpPr>
        <p:spPr/>
        <p:txBody>
          <a:bodyPr/>
          <a:lstStyle/>
          <a:p>
            <a:fld id="{298D9C36-E484-40D3-A093-504D51E8482E}" type="slidenum">
              <a:rPr lang="pt-PT" smtClean="0"/>
              <a:t>‹#›</a:t>
            </a:fld>
            <a:endParaRPr lang="pt-PT"/>
          </a:p>
        </p:txBody>
      </p:sp>
    </p:spTree>
    <p:extLst>
      <p:ext uri="{BB962C8B-B14F-4D97-AF65-F5344CB8AC3E}">
        <p14:creationId xmlns:p14="http://schemas.microsoft.com/office/powerpoint/2010/main" val="188428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pt-P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P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6EBCDB-F938-4659-B9D0-6BE60DBE8DE0}" type="datetimeFigureOut">
              <a:rPr lang="pt-PT" smtClean="0"/>
              <a:t>05/05/2015</a:t>
            </a:fld>
            <a:endParaRPr lang="pt-P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8D9C36-E484-40D3-A093-504D51E8482E}" type="slidenum">
              <a:rPr lang="pt-PT" smtClean="0"/>
              <a:t>‹#›</a:t>
            </a:fld>
            <a:endParaRPr lang="pt-PT"/>
          </a:p>
        </p:txBody>
      </p:sp>
    </p:spTree>
    <p:extLst>
      <p:ext uri="{BB962C8B-B14F-4D97-AF65-F5344CB8AC3E}">
        <p14:creationId xmlns:p14="http://schemas.microsoft.com/office/powerpoint/2010/main" val="26809225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http://www.12manage.com/images/picture_six_sigma.gif"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http://www.12manage.com/images/picture_ajzen_theory_planned_behavior.gi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dirty="0" err="1" smtClean="0"/>
              <a:t>Kotter</a:t>
            </a:r>
            <a:r>
              <a:rPr lang="pt-PT" dirty="0" smtClean="0"/>
              <a:t> </a:t>
            </a:r>
            <a:r>
              <a:rPr lang="pt-PT" dirty="0" err="1" smtClean="0"/>
              <a:t>and</a:t>
            </a:r>
            <a:r>
              <a:rPr lang="pt-PT" dirty="0" smtClean="0"/>
              <a:t> Schlesinger </a:t>
            </a:r>
            <a:r>
              <a:rPr lang="pt-PT" dirty="0" err="1" smtClean="0"/>
              <a:t>Change</a:t>
            </a:r>
            <a:r>
              <a:rPr lang="pt-PT" dirty="0" smtClean="0"/>
              <a:t> </a:t>
            </a:r>
            <a:r>
              <a:rPr lang="pt-PT" dirty="0" err="1" smtClean="0"/>
              <a:t>Model</a:t>
            </a:r>
            <a:endParaRPr lang="pt-PT" dirty="0"/>
          </a:p>
        </p:txBody>
      </p:sp>
      <p:sp>
        <p:nvSpPr>
          <p:cNvPr id="3" name="Subtitle 2"/>
          <p:cNvSpPr>
            <a:spLocks noGrp="1"/>
          </p:cNvSpPr>
          <p:nvPr>
            <p:ph type="subTitle" idx="1"/>
          </p:nvPr>
        </p:nvSpPr>
        <p:spPr/>
        <p:txBody>
          <a:bodyPr/>
          <a:lstStyle/>
          <a:p>
            <a:endParaRPr lang="pt-PT"/>
          </a:p>
        </p:txBody>
      </p:sp>
    </p:spTree>
    <p:extLst>
      <p:ext uri="{BB962C8B-B14F-4D97-AF65-F5344CB8AC3E}">
        <p14:creationId xmlns:p14="http://schemas.microsoft.com/office/powerpoint/2010/main" val="41819346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algn="ctr" eaLnBrk="1" hangingPunct="1">
              <a:defRPr/>
            </a:pPr>
            <a:r>
              <a:rPr lang="en-GB" altLang="ja-JP" sz="4000" b="1" dirty="0" err="1">
                <a:ea typeface="ＭＳ Ｐゴシック" charset="-128"/>
              </a:rPr>
              <a:t>Icek</a:t>
            </a:r>
            <a:r>
              <a:rPr lang="en-GB" altLang="ja-JP" sz="4000" b="1" dirty="0">
                <a:ea typeface="ＭＳ Ｐゴシック" charset="-128"/>
              </a:rPr>
              <a:t> </a:t>
            </a:r>
            <a:r>
              <a:rPr lang="en-GB" altLang="ja-JP" sz="4000" b="1" dirty="0" err="1">
                <a:ea typeface="ＭＳ Ｐゴシック" charset="-128"/>
              </a:rPr>
              <a:t>Ajzen’s</a:t>
            </a:r>
            <a:r>
              <a:rPr lang="en-GB" altLang="ja-JP" sz="4000" b="1" dirty="0">
                <a:ea typeface="ＭＳ Ｐゴシック" charset="-128"/>
              </a:rPr>
              <a:t> Theory of Planned </a:t>
            </a:r>
            <a:r>
              <a:rPr lang="en-GB" altLang="ja-JP" sz="4000" b="1" dirty="0" err="1">
                <a:ea typeface="ＭＳ Ｐゴシック" charset="-128"/>
              </a:rPr>
              <a:t>Behavior</a:t>
            </a:r>
            <a:endParaRPr lang="pt-PT" sz="4000" b="1" dirty="0"/>
          </a:p>
        </p:txBody>
      </p:sp>
      <p:sp>
        <p:nvSpPr>
          <p:cNvPr id="23555" name="Rectangle 3"/>
          <p:cNvSpPr>
            <a:spLocks noGrp="1" noChangeArrowheads="1"/>
          </p:cNvSpPr>
          <p:nvPr>
            <p:ph type="body" idx="1"/>
          </p:nvPr>
        </p:nvSpPr>
        <p:spPr/>
        <p:txBody>
          <a:bodyPr/>
          <a:lstStyle/>
          <a:p>
            <a:pPr eaLnBrk="1" hangingPunct="1">
              <a:lnSpc>
                <a:spcPct val="80000"/>
              </a:lnSpc>
            </a:pPr>
            <a:endParaRPr lang="pt-PT" altLang="pt-PT" sz="2000" dirty="0"/>
          </a:p>
          <a:p>
            <a:pPr algn="just" eaLnBrk="1" hangingPunct="1">
              <a:lnSpc>
                <a:spcPct val="80000"/>
              </a:lnSpc>
            </a:pPr>
            <a:r>
              <a:rPr lang="pt-PT" altLang="pt-PT" sz="2400" dirty="0" err="1"/>
              <a:t>The</a:t>
            </a:r>
            <a:r>
              <a:rPr lang="pt-PT" altLang="pt-PT" sz="2400" dirty="0"/>
              <a:t> </a:t>
            </a:r>
            <a:r>
              <a:rPr lang="pt-PT" altLang="pt-PT" sz="2400" dirty="0" err="1"/>
              <a:t>three</a:t>
            </a:r>
            <a:r>
              <a:rPr lang="pt-PT" altLang="pt-PT" sz="2400" dirty="0"/>
              <a:t> </a:t>
            </a:r>
            <a:r>
              <a:rPr lang="pt-PT" altLang="pt-PT" sz="2400" dirty="0" err="1"/>
              <a:t>considerations</a:t>
            </a:r>
            <a:r>
              <a:rPr lang="pt-PT" altLang="pt-PT" sz="2400" dirty="0"/>
              <a:t> </a:t>
            </a:r>
            <a:r>
              <a:rPr lang="pt-PT" altLang="pt-PT" sz="2400" dirty="0" err="1"/>
              <a:t>of</a:t>
            </a:r>
            <a:r>
              <a:rPr lang="pt-PT" altLang="pt-PT" sz="2400" dirty="0"/>
              <a:t> </a:t>
            </a:r>
            <a:r>
              <a:rPr lang="pt-PT" altLang="pt-PT" sz="2400" dirty="0" err="1"/>
              <a:t>Ajzen</a:t>
            </a:r>
            <a:r>
              <a:rPr lang="pt-PT" altLang="pt-PT" sz="2400" dirty="0"/>
              <a:t> are crucial in </a:t>
            </a:r>
            <a:r>
              <a:rPr lang="pt-PT" altLang="pt-PT" sz="2400" dirty="0" err="1"/>
              <a:t>circumstances</a:t>
            </a:r>
            <a:r>
              <a:rPr lang="pt-PT" altLang="pt-PT" sz="2400" dirty="0"/>
              <a:t> / </a:t>
            </a:r>
            <a:r>
              <a:rPr lang="pt-PT" altLang="pt-PT" sz="2400" dirty="0" err="1"/>
              <a:t>projects</a:t>
            </a:r>
            <a:r>
              <a:rPr lang="pt-PT" altLang="pt-PT" sz="2400" dirty="0"/>
              <a:t> / </a:t>
            </a:r>
            <a:r>
              <a:rPr lang="pt-PT" altLang="pt-PT" sz="2400" dirty="0" err="1"/>
              <a:t>programs</a:t>
            </a:r>
            <a:r>
              <a:rPr lang="pt-PT" altLang="pt-PT" sz="2400" dirty="0"/>
              <a:t> </a:t>
            </a:r>
            <a:r>
              <a:rPr lang="pt-PT" altLang="pt-PT" sz="2400" dirty="0" err="1"/>
              <a:t>when</a:t>
            </a:r>
            <a:r>
              <a:rPr lang="pt-PT" altLang="pt-PT" sz="2400" dirty="0"/>
              <a:t> </a:t>
            </a:r>
            <a:r>
              <a:rPr lang="pt-PT" altLang="pt-PT" sz="2400" dirty="0" err="1"/>
              <a:t>the</a:t>
            </a:r>
            <a:r>
              <a:rPr lang="pt-PT" altLang="pt-PT" sz="2400" dirty="0"/>
              <a:t> </a:t>
            </a:r>
            <a:r>
              <a:rPr lang="pt-PT" altLang="pt-PT" sz="2400" dirty="0" err="1"/>
              <a:t>behavior</a:t>
            </a:r>
            <a:r>
              <a:rPr lang="pt-PT" altLang="pt-PT" sz="2400" dirty="0"/>
              <a:t> </a:t>
            </a:r>
            <a:r>
              <a:rPr lang="pt-PT" altLang="pt-PT" sz="2400" dirty="0" err="1"/>
              <a:t>of</a:t>
            </a:r>
            <a:r>
              <a:rPr lang="pt-PT" altLang="pt-PT" sz="2400" dirty="0"/>
              <a:t> </a:t>
            </a:r>
            <a:r>
              <a:rPr lang="pt-PT" altLang="pt-PT" sz="2400" dirty="0" err="1"/>
              <a:t>people</a:t>
            </a:r>
            <a:r>
              <a:rPr lang="pt-PT" altLang="pt-PT" sz="2400" dirty="0"/>
              <a:t> </a:t>
            </a:r>
            <a:r>
              <a:rPr lang="pt-PT" altLang="pt-PT" sz="2400" dirty="0" err="1"/>
              <a:t>needs</a:t>
            </a:r>
            <a:r>
              <a:rPr lang="pt-PT" altLang="pt-PT" sz="2400" dirty="0"/>
              <a:t> to </a:t>
            </a:r>
            <a:r>
              <a:rPr lang="pt-PT" altLang="pt-PT" sz="2400" dirty="0" err="1"/>
              <a:t>be</a:t>
            </a:r>
            <a:r>
              <a:rPr lang="pt-PT" altLang="pt-PT" sz="2400" dirty="0"/>
              <a:t> </a:t>
            </a:r>
            <a:r>
              <a:rPr lang="pt-PT" altLang="pt-PT" sz="2400" dirty="0" err="1"/>
              <a:t>changed</a:t>
            </a:r>
            <a:r>
              <a:rPr lang="pt-PT" altLang="pt-PT" sz="2400" dirty="0"/>
              <a:t>.</a:t>
            </a:r>
          </a:p>
          <a:p>
            <a:pPr algn="just" eaLnBrk="1" hangingPunct="1">
              <a:lnSpc>
                <a:spcPct val="80000"/>
              </a:lnSpc>
              <a:buFontTx/>
              <a:buNone/>
            </a:pPr>
            <a:r>
              <a:rPr lang="pt-PT" altLang="pt-PT" sz="2400" dirty="0"/>
              <a:t> </a:t>
            </a:r>
          </a:p>
          <a:p>
            <a:pPr algn="just" eaLnBrk="1" hangingPunct="1">
              <a:lnSpc>
                <a:spcPct val="80000"/>
              </a:lnSpc>
            </a:pPr>
            <a:r>
              <a:rPr lang="pt-PT" altLang="pt-PT" sz="2400" dirty="0"/>
              <a:t>In </a:t>
            </a:r>
            <a:r>
              <a:rPr lang="pt-PT" altLang="pt-PT" sz="2400" dirty="0" err="1"/>
              <a:t>their</a:t>
            </a:r>
            <a:r>
              <a:rPr lang="pt-PT" altLang="pt-PT" sz="2400" dirty="0"/>
              <a:t> </a:t>
            </a:r>
            <a:r>
              <a:rPr lang="pt-PT" altLang="pt-PT" sz="2400" dirty="0" err="1"/>
              <a:t>respective</a:t>
            </a:r>
            <a:r>
              <a:rPr lang="pt-PT" altLang="pt-PT" sz="2400" dirty="0"/>
              <a:t> </a:t>
            </a:r>
            <a:r>
              <a:rPr lang="pt-PT" altLang="pt-PT" sz="2400" dirty="0" err="1"/>
              <a:t>aggregates</a:t>
            </a:r>
            <a:r>
              <a:rPr lang="pt-PT" altLang="pt-PT" sz="2400" dirty="0"/>
              <a:t>, </a:t>
            </a:r>
            <a:r>
              <a:rPr lang="pt-PT" altLang="pt-PT" sz="2400" dirty="0" err="1"/>
              <a:t>behavioral</a:t>
            </a:r>
            <a:r>
              <a:rPr lang="pt-PT" altLang="pt-PT" sz="2400" dirty="0"/>
              <a:t> </a:t>
            </a:r>
            <a:r>
              <a:rPr lang="pt-PT" altLang="pt-PT" sz="2400" dirty="0" err="1"/>
              <a:t>beliefs</a:t>
            </a:r>
            <a:r>
              <a:rPr lang="pt-PT" altLang="pt-PT" sz="2400" dirty="0"/>
              <a:t> </a:t>
            </a:r>
            <a:r>
              <a:rPr lang="pt-PT" altLang="pt-PT" sz="2400" dirty="0" err="1"/>
              <a:t>produce</a:t>
            </a:r>
            <a:r>
              <a:rPr lang="pt-PT" altLang="pt-PT" sz="2400" dirty="0"/>
              <a:t> a </a:t>
            </a:r>
            <a:r>
              <a:rPr lang="pt-PT" altLang="pt-PT" sz="2400" dirty="0" err="1"/>
              <a:t>favorable</a:t>
            </a:r>
            <a:r>
              <a:rPr lang="pt-PT" altLang="pt-PT" sz="2400" dirty="0"/>
              <a:t> </a:t>
            </a:r>
            <a:r>
              <a:rPr lang="pt-PT" altLang="pt-PT" sz="2400" dirty="0" err="1"/>
              <a:t>or</a:t>
            </a:r>
            <a:r>
              <a:rPr lang="pt-PT" altLang="pt-PT" sz="2400" dirty="0"/>
              <a:t> </a:t>
            </a:r>
            <a:r>
              <a:rPr lang="pt-PT" altLang="pt-PT" sz="2400" dirty="0" err="1"/>
              <a:t>unfavorable</a:t>
            </a:r>
            <a:r>
              <a:rPr lang="pt-PT" altLang="pt-PT" sz="2400" dirty="0"/>
              <a:t> </a:t>
            </a:r>
            <a:r>
              <a:rPr lang="pt-PT" altLang="pt-PT" sz="2400" dirty="0" err="1"/>
              <a:t>attitude</a:t>
            </a:r>
            <a:r>
              <a:rPr lang="pt-PT" altLang="pt-PT" sz="2400" dirty="0"/>
              <a:t> </a:t>
            </a:r>
            <a:r>
              <a:rPr lang="pt-PT" altLang="pt-PT" sz="2400" dirty="0" err="1"/>
              <a:t>toward</a:t>
            </a:r>
            <a:r>
              <a:rPr lang="pt-PT" altLang="pt-PT" sz="2400" dirty="0"/>
              <a:t> </a:t>
            </a:r>
            <a:r>
              <a:rPr lang="pt-PT" altLang="pt-PT" sz="2400" dirty="0" err="1"/>
              <a:t>the</a:t>
            </a:r>
            <a:r>
              <a:rPr lang="pt-PT" altLang="pt-PT" sz="2400" dirty="0"/>
              <a:t> </a:t>
            </a:r>
            <a:r>
              <a:rPr lang="pt-PT" altLang="pt-PT" sz="2400" dirty="0" err="1"/>
              <a:t>behavior</a:t>
            </a:r>
            <a:r>
              <a:rPr lang="pt-PT" altLang="pt-PT" sz="2400" dirty="0"/>
              <a:t>, </a:t>
            </a:r>
            <a:r>
              <a:rPr lang="pt-PT" altLang="pt-PT" sz="2400" dirty="0" err="1"/>
              <a:t>normative</a:t>
            </a:r>
            <a:r>
              <a:rPr lang="pt-PT" altLang="pt-PT" sz="2400" dirty="0"/>
              <a:t> </a:t>
            </a:r>
            <a:r>
              <a:rPr lang="pt-PT" altLang="pt-PT" sz="2400" dirty="0" err="1"/>
              <a:t>beliefs</a:t>
            </a:r>
            <a:r>
              <a:rPr lang="pt-PT" altLang="pt-PT" sz="2400" dirty="0"/>
              <a:t> </a:t>
            </a:r>
            <a:r>
              <a:rPr lang="pt-PT" altLang="pt-PT" sz="2400" dirty="0" err="1"/>
              <a:t>result</a:t>
            </a:r>
            <a:r>
              <a:rPr lang="pt-PT" altLang="pt-PT" sz="2400" dirty="0"/>
              <a:t> in </a:t>
            </a:r>
            <a:r>
              <a:rPr lang="pt-PT" altLang="pt-PT" sz="2400" dirty="0" err="1"/>
              <a:t>perceived</a:t>
            </a:r>
            <a:r>
              <a:rPr lang="pt-PT" altLang="pt-PT" sz="2400" dirty="0"/>
              <a:t> social </a:t>
            </a:r>
            <a:r>
              <a:rPr lang="pt-PT" altLang="pt-PT" sz="2400" dirty="0" err="1"/>
              <a:t>pressure</a:t>
            </a:r>
            <a:r>
              <a:rPr lang="pt-PT" altLang="pt-PT" sz="2400" dirty="0"/>
              <a:t> </a:t>
            </a:r>
            <a:r>
              <a:rPr lang="pt-PT" altLang="pt-PT" sz="2400" dirty="0" err="1"/>
              <a:t>or</a:t>
            </a:r>
            <a:r>
              <a:rPr lang="pt-PT" altLang="pt-PT" sz="2400" dirty="0"/>
              <a:t> </a:t>
            </a:r>
            <a:r>
              <a:rPr lang="pt-PT" altLang="pt-PT" sz="2400" dirty="0" err="1"/>
              <a:t>subjective</a:t>
            </a:r>
            <a:r>
              <a:rPr lang="pt-PT" altLang="pt-PT" sz="2400" dirty="0"/>
              <a:t> </a:t>
            </a:r>
            <a:r>
              <a:rPr lang="pt-PT" altLang="pt-PT" sz="2400" dirty="0" err="1"/>
              <a:t>norm</a:t>
            </a:r>
            <a:r>
              <a:rPr lang="pt-PT" altLang="pt-PT" sz="2400" dirty="0"/>
              <a:t>, </a:t>
            </a:r>
            <a:r>
              <a:rPr lang="pt-PT" altLang="pt-PT" sz="2400" dirty="0" err="1"/>
              <a:t>and</a:t>
            </a:r>
            <a:r>
              <a:rPr lang="pt-PT" altLang="pt-PT" sz="2400" dirty="0"/>
              <a:t> </a:t>
            </a:r>
            <a:r>
              <a:rPr lang="pt-PT" altLang="pt-PT" sz="2400" dirty="0" err="1"/>
              <a:t>control</a:t>
            </a:r>
            <a:r>
              <a:rPr lang="pt-PT" altLang="pt-PT" sz="2400" dirty="0"/>
              <a:t> </a:t>
            </a:r>
            <a:r>
              <a:rPr lang="pt-PT" altLang="pt-PT" sz="2400" dirty="0" err="1"/>
              <a:t>beliefs</a:t>
            </a:r>
            <a:r>
              <a:rPr lang="pt-PT" altLang="pt-PT" sz="2400" dirty="0"/>
              <a:t> </a:t>
            </a:r>
            <a:r>
              <a:rPr lang="pt-PT" altLang="pt-PT" sz="2400" dirty="0" err="1"/>
              <a:t>give</a:t>
            </a:r>
            <a:r>
              <a:rPr lang="pt-PT" altLang="pt-PT" sz="2400" dirty="0"/>
              <a:t> </a:t>
            </a:r>
            <a:r>
              <a:rPr lang="pt-PT" altLang="pt-PT" sz="2400" dirty="0" err="1"/>
              <a:t>rise</a:t>
            </a:r>
            <a:r>
              <a:rPr lang="pt-PT" altLang="pt-PT" sz="2400" dirty="0"/>
              <a:t> to </a:t>
            </a:r>
            <a:r>
              <a:rPr lang="pt-PT" altLang="pt-PT" sz="2400" dirty="0" err="1"/>
              <a:t>perceived</a:t>
            </a:r>
            <a:r>
              <a:rPr lang="pt-PT" altLang="pt-PT" sz="2400" dirty="0"/>
              <a:t> </a:t>
            </a:r>
            <a:r>
              <a:rPr lang="pt-PT" altLang="pt-PT" sz="2400" dirty="0" err="1"/>
              <a:t>behavioral</a:t>
            </a:r>
            <a:r>
              <a:rPr lang="pt-PT" altLang="pt-PT" sz="2400" dirty="0"/>
              <a:t> </a:t>
            </a:r>
            <a:r>
              <a:rPr lang="pt-PT" altLang="pt-PT" sz="2400" dirty="0" err="1"/>
              <a:t>control</a:t>
            </a:r>
            <a:r>
              <a:rPr lang="pt-PT" altLang="pt-PT" sz="2400" dirty="0"/>
              <a:t>. In </a:t>
            </a:r>
            <a:r>
              <a:rPr lang="pt-PT" altLang="pt-PT" sz="2400" dirty="0" err="1"/>
              <a:t>combination</a:t>
            </a:r>
            <a:r>
              <a:rPr lang="pt-PT" altLang="pt-PT" sz="2400" dirty="0"/>
              <a:t>, </a:t>
            </a:r>
            <a:r>
              <a:rPr lang="pt-PT" altLang="pt-PT" sz="2400" dirty="0" err="1"/>
              <a:t>the</a:t>
            </a:r>
            <a:r>
              <a:rPr lang="pt-PT" altLang="pt-PT" sz="2400" dirty="0"/>
              <a:t> </a:t>
            </a:r>
            <a:r>
              <a:rPr lang="pt-PT" altLang="pt-PT" sz="2400" dirty="0" err="1"/>
              <a:t>attitude</a:t>
            </a:r>
            <a:r>
              <a:rPr lang="pt-PT" altLang="pt-PT" sz="2400" dirty="0"/>
              <a:t> </a:t>
            </a:r>
            <a:r>
              <a:rPr lang="pt-PT" altLang="pt-PT" sz="2400" dirty="0" err="1"/>
              <a:t>toward</a:t>
            </a:r>
            <a:r>
              <a:rPr lang="pt-PT" altLang="pt-PT" sz="2400" dirty="0"/>
              <a:t> </a:t>
            </a:r>
            <a:r>
              <a:rPr lang="pt-PT" altLang="pt-PT" sz="2400" dirty="0" err="1"/>
              <a:t>the</a:t>
            </a:r>
            <a:r>
              <a:rPr lang="pt-PT" altLang="pt-PT" sz="2400" dirty="0"/>
              <a:t> </a:t>
            </a:r>
            <a:r>
              <a:rPr lang="pt-PT" altLang="pt-PT" sz="2400" dirty="0" err="1"/>
              <a:t>behavior</a:t>
            </a:r>
            <a:r>
              <a:rPr lang="pt-PT" altLang="pt-PT" sz="2400" dirty="0"/>
              <a:t>, </a:t>
            </a:r>
            <a:r>
              <a:rPr lang="pt-PT" altLang="pt-PT" sz="2400" dirty="0" err="1"/>
              <a:t>subjective</a:t>
            </a:r>
            <a:r>
              <a:rPr lang="pt-PT" altLang="pt-PT" sz="2400" dirty="0"/>
              <a:t> </a:t>
            </a:r>
            <a:r>
              <a:rPr lang="pt-PT" altLang="pt-PT" sz="2400" dirty="0" err="1"/>
              <a:t>norm</a:t>
            </a:r>
            <a:r>
              <a:rPr lang="pt-PT" altLang="pt-PT" sz="2400" dirty="0"/>
              <a:t>, </a:t>
            </a:r>
            <a:r>
              <a:rPr lang="pt-PT" altLang="pt-PT" sz="2400" dirty="0" err="1"/>
              <a:t>and</a:t>
            </a:r>
            <a:r>
              <a:rPr lang="pt-PT" altLang="pt-PT" sz="2400" dirty="0"/>
              <a:t> </a:t>
            </a:r>
            <a:r>
              <a:rPr lang="pt-PT" altLang="pt-PT" sz="2400" dirty="0" err="1"/>
              <a:t>perception</a:t>
            </a:r>
            <a:r>
              <a:rPr lang="pt-PT" altLang="pt-PT" sz="2400" dirty="0"/>
              <a:t> </a:t>
            </a:r>
            <a:r>
              <a:rPr lang="pt-PT" altLang="pt-PT" sz="2400" dirty="0" err="1"/>
              <a:t>of</a:t>
            </a:r>
            <a:r>
              <a:rPr lang="pt-PT" altLang="pt-PT" sz="2400" dirty="0"/>
              <a:t> </a:t>
            </a:r>
            <a:r>
              <a:rPr lang="pt-PT" altLang="pt-PT" sz="2400" dirty="0" err="1"/>
              <a:t>behavioral</a:t>
            </a:r>
            <a:r>
              <a:rPr lang="pt-PT" altLang="pt-PT" sz="2400" dirty="0"/>
              <a:t> </a:t>
            </a:r>
            <a:r>
              <a:rPr lang="pt-PT" altLang="pt-PT" sz="2400" dirty="0" err="1"/>
              <a:t>control</a:t>
            </a:r>
            <a:r>
              <a:rPr lang="pt-PT" altLang="pt-PT" sz="2400" dirty="0"/>
              <a:t>, lead to </a:t>
            </a:r>
            <a:r>
              <a:rPr lang="pt-PT" altLang="pt-PT" sz="2400" dirty="0" err="1"/>
              <a:t>the</a:t>
            </a:r>
            <a:r>
              <a:rPr lang="pt-PT" altLang="pt-PT" sz="2400" dirty="0"/>
              <a:t> </a:t>
            </a:r>
            <a:r>
              <a:rPr lang="pt-PT" altLang="pt-PT" sz="2400" dirty="0" err="1"/>
              <a:t>formation</a:t>
            </a:r>
            <a:r>
              <a:rPr lang="pt-PT" altLang="pt-PT" sz="2400" dirty="0"/>
              <a:t> </a:t>
            </a:r>
            <a:r>
              <a:rPr lang="pt-PT" altLang="pt-PT" sz="2400" dirty="0" err="1"/>
              <a:t>of</a:t>
            </a:r>
            <a:r>
              <a:rPr lang="pt-PT" altLang="pt-PT" sz="2400" dirty="0"/>
              <a:t> a </a:t>
            </a:r>
            <a:r>
              <a:rPr lang="pt-PT" altLang="pt-PT" sz="2400" dirty="0" err="1"/>
              <a:t>behavioral</a:t>
            </a:r>
            <a:r>
              <a:rPr lang="pt-PT" altLang="pt-PT" sz="2400" dirty="0"/>
              <a:t> </a:t>
            </a:r>
            <a:r>
              <a:rPr lang="pt-PT" altLang="pt-PT" sz="2400" dirty="0" err="1"/>
              <a:t>intention</a:t>
            </a:r>
            <a:r>
              <a:rPr lang="pt-PT" altLang="pt-PT" sz="2400" dirty="0"/>
              <a:t>. As a general rule, </a:t>
            </a:r>
            <a:r>
              <a:rPr lang="pt-PT" altLang="pt-PT" sz="2400" dirty="0" err="1"/>
              <a:t>if</a:t>
            </a:r>
            <a:r>
              <a:rPr lang="pt-PT" altLang="pt-PT" sz="2400" dirty="0"/>
              <a:t> </a:t>
            </a:r>
            <a:r>
              <a:rPr lang="pt-PT" altLang="pt-PT" sz="2400" dirty="0" err="1"/>
              <a:t>the</a:t>
            </a:r>
            <a:r>
              <a:rPr lang="pt-PT" altLang="pt-PT" sz="2400" dirty="0"/>
              <a:t> </a:t>
            </a:r>
            <a:r>
              <a:rPr lang="pt-PT" altLang="pt-PT" sz="2400" dirty="0" err="1"/>
              <a:t>attitude</a:t>
            </a:r>
            <a:r>
              <a:rPr lang="pt-PT" altLang="pt-PT" sz="2400" dirty="0"/>
              <a:t> </a:t>
            </a:r>
            <a:r>
              <a:rPr lang="pt-PT" altLang="pt-PT" sz="2400" dirty="0" err="1"/>
              <a:t>and</a:t>
            </a:r>
            <a:r>
              <a:rPr lang="pt-PT" altLang="pt-PT" sz="2400" dirty="0"/>
              <a:t> </a:t>
            </a:r>
            <a:r>
              <a:rPr lang="pt-PT" altLang="pt-PT" sz="2400" dirty="0" err="1"/>
              <a:t>subjective</a:t>
            </a:r>
            <a:r>
              <a:rPr lang="pt-PT" altLang="pt-PT" sz="2400" dirty="0"/>
              <a:t> </a:t>
            </a:r>
            <a:r>
              <a:rPr lang="pt-PT" altLang="pt-PT" sz="2400" dirty="0" err="1"/>
              <a:t>norm</a:t>
            </a:r>
            <a:r>
              <a:rPr lang="pt-PT" altLang="pt-PT" sz="2400" dirty="0"/>
              <a:t> are more </a:t>
            </a:r>
            <a:r>
              <a:rPr lang="pt-PT" altLang="pt-PT" sz="2400" dirty="0" err="1"/>
              <a:t>favorable</a:t>
            </a:r>
            <a:r>
              <a:rPr lang="pt-PT" altLang="pt-PT" sz="2400" dirty="0"/>
              <a:t>, </a:t>
            </a:r>
            <a:r>
              <a:rPr lang="pt-PT" altLang="pt-PT" sz="2400" dirty="0" err="1"/>
              <a:t>the</a:t>
            </a:r>
            <a:r>
              <a:rPr lang="pt-PT" altLang="pt-PT" sz="2400" dirty="0"/>
              <a:t> </a:t>
            </a:r>
            <a:r>
              <a:rPr lang="pt-PT" altLang="pt-PT" sz="2400" dirty="0" err="1"/>
              <a:t>perceived</a:t>
            </a:r>
            <a:r>
              <a:rPr lang="pt-PT" altLang="pt-PT" sz="2400" dirty="0"/>
              <a:t> </a:t>
            </a:r>
            <a:r>
              <a:rPr lang="pt-PT" altLang="pt-PT" sz="2400" dirty="0" err="1"/>
              <a:t>control</a:t>
            </a:r>
            <a:r>
              <a:rPr lang="pt-PT" altLang="pt-PT" sz="2400" dirty="0"/>
              <a:t> </a:t>
            </a:r>
            <a:r>
              <a:rPr lang="pt-PT" altLang="pt-PT" sz="2400" dirty="0" err="1"/>
              <a:t>will</a:t>
            </a:r>
            <a:r>
              <a:rPr lang="pt-PT" altLang="pt-PT" sz="2400" dirty="0"/>
              <a:t> </a:t>
            </a:r>
            <a:r>
              <a:rPr lang="pt-PT" altLang="pt-PT" sz="2400" dirty="0" err="1"/>
              <a:t>be</a:t>
            </a:r>
            <a:r>
              <a:rPr lang="pt-PT" altLang="pt-PT" sz="2400" dirty="0"/>
              <a:t> </a:t>
            </a:r>
            <a:r>
              <a:rPr lang="pt-PT" altLang="pt-PT" sz="2400" dirty="0" err="1"/>
              <a:t>greater</a:t>
            </a:r>
            <a:r>
              <a:rPr lang="pt-PT" altLang="pt-PT" sz="2400" dirty="0"/>
              <a:t>, </a:t>
            </a:r>
            <a:r>
              <a:rPr lang="pt-PT" altLang="pt-PT" sz="2400" dirty="0" err="1"/>
              <a:t>and</a:t>
            </a:r>
            <a:r>
              <a:rPr lang="pt-PT" altLang="pt-PT" sz="2400" dirty="0"/>
              <a:t> </a:t>
            </a:r>
            <a:r>
              <a:rPr lang="pt-PT" altLang="pt-PT" sz="2400" dirty="0" err="1"/>
              <a:t>the</a:t>
            </a:r>
            <a:r>
              <a:rPr lang="pt-PT" altLang="pt-PT" sz="2400" dirty="0"/>
              <a:t> </a:t>
            </a:r>
            <a:r>
              <a:rPr lang="pt-PT" altLang="pt-PT" sz="2400" dirty="0" err="1"/>
              <a:t>person's</a:t>
            </a:r>
            <a:r>
              <a:rPr lang="pt-PT" altLang="pt-PT" sz="2400" dirty="0"/>
              <a:t> </a:t>
            </a:r>
            <a:r>
              <a:rPr lang="pt-PT" altLang="pt-PT" sz="2400" dirty="0" err="1"/>
              <a:t>intention</a:t>
            </a:r>
            <a:r>
              <a:rPr lang="pt-PT" altLang="pt-PT" sz="2400" dirty="0"/>
              <a:t> to </a:t>
            </a:r>
            <a:r>
              <a:rPr lang="pt-PT" altLang="pt-PT" sz="2400" dirty="0" err="1"/>
              <a:t>perform</a:t>
            </a:r>
            <a:r>
              <a:rPr lang="pt-PT" altLang="pt-PT" sz="2400" dirty="0"/>
              <a:t> </a:t>
            </a:r>
            <a:r>
              <a:rPr lang="pt-PT" altLang="pt-PT" sz="2400" dirty="0" err="1"/>
              <a:t>the</a:t>
            </a:r>
            <a:r>
              <a:rPr lang="pt-PT" altLang="pt-PT" sz="2400" dirty="0"/>
              <a:t> </a:t>
            </a:r>
            <a:r>
              <a:rPr lang="pt-PT" altLang="pt-PT" sz="2400" dirty="0" err="1"/>
              <a:t>behavior</a:t>
            </a:r>
            <a:r>
              <a:rPr lang="pt-PT" altLang="pt-PT" sz="2400" dirty="0"/>
              <a:t> in </a:t>
            </a:r>
            <a:r>
              <a:rPr lang="pt-PT" altLang="pt-PT" sz="2400" dirty="0" err="1"/>
              <a:t>question</a:t>
            </a:r>
            <a:r>
              <a:rPr lang="pt-PT" altLang="pt-PT" sz="2400" dirty="0"/>
              <a:t> </a:t>
            </a:r>
            <a:r>
              <a:rPr lang="pt-PT" altLang="pt-PT" sz="2400" dirty="0" err="1"/>
              <a:t>should</a:t>
            </a:r>
            <a:r>
              <a:rPr lang="pt-PT" altLang="pt-PT" sz="2400" dirty="0"/>
              <a:t> </a:t>
            </a:r>
            <a:r>
              <a:rPr lang="pt-PT" altLang="pt-PT" sz="2400" dirty="0" err="1"/>
              <a:t>be</a:t>
            </a:r>
            <a:r>
              <a:rPr lang="pt-PT" altLang="pt-PT" sz="2400" dirty="0"/>
              <a:t> </a:t>
            </a:r>
            <a:r>
              <a:rPr lang="pt-PT" altLang="pt-PT" sz="2400" dirty="0" err="1"/>
              <a:t>stronger</a:t>
            </a:r>
            <a:r>
              <a:rPr lang="pt-PT" altLang="pt-PT" sz="2400" dirty="0"/>
              <a:t>. </a:t>
            </a:r>
          </a:p>
        </p:txBody>
      </p:sp>
    </p:spTree>
    <p:extLst>
      <p:ext uri="{BB962C8B-B14F-4D97-AF65-F5344CB8AC3E}">
        <p14:creationId xmlns:p14="http://schemas.microsoft.com/office/powerpoint/2010/main" val="1477889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lgn="ctr" eaLnBrk="1" hangingPunct="1">
              <a:defRPr/>
            </a:pPr>
            <a:r>
              <a:rPr lang="en-GB" altLang="ja-JP" sz="4000" b="1" dirty="0" err="1">
                <a:ea typeface="ＭＳ Ｐゴシック" charset="-128"/>
              </a:rPr>
              <a:t>Icek</a:t>
            </a:r>
            <a:r>
              <a:rPr lang="en-GB" altLang="ja-JP" sz="4000" b="1" dirty="0">
                <a:ea typeface="ＭＳ Ｐゴシック" charset="-128"/>
              </a:rPr>
              <a:t> </a:t>
            </a:r>
            <a:r>
              <a:rPr lang="en-GB" altLang="ja-JP" sz="4000" b="1" dirty="0" err="1">
                <a:ea typeface="ＭＳ Ｐゴシック" charset="-128"/>
              </a:rPr>
              <a:t>Ajzen’s</a:t>
            </a:r>
            <a:r>
              <a:rPr lang="en-GB" altLang="ja-JP" sz="4000" b="1" dirty="0">
                <a:ea typeface="ＭＳ Ｐゴシック" charset="-128"/>
              </a:rPr>
              <a:t> Theory of Planned </a:t>
            </a:r>
            <a:r>
              <a:rPr lang="en-GB" altLang="ja-JP" sz="4000" b="1" dirty="0" err="1">
                <a:ea typeface="ＭＳ Ｐゴシック" charset="-128"/>
              </a:rPr>
              <a:t>Behavior</a:t>
            </a:r>
            <a:endParaRPr lang="pt-PT" sz="4000" b="1" dirty="0"/>
          </a:p>
        </p:txBody>
      </p:sp>
      <p:sp>
        <p:nvSpPr>
          <p:cNvPr id="24579" name="Rectangle 3"/>
          <p:cNvSpPr>
            <a:spLocks noGrp="1" noChangeArrowheads="1"/>
          </p:cNvSpPr>
          <p:nvPr>
            <p:ph type="body" idx="1"/>
          </p:nvPr>
        </p:nvSpPr>
        <p:spPr/>
        <p:txBody>
          <a:bodyPr>
            <a:normAutofit lnSpcReduction="10000"/>
          </a:bodyPr>
          <a:lstStyle/>
          <a:p>
            <a:pPr eaLnBrk="1" hangingPunct="1">
              <a:lnSpc>
                <a:spcPct val="80000"/>
              </a:lnSpc>
            </a:pPr>
            <a:endParaRPr lang="pt-PT" altLang="pt-PT" sz="2000" b="1" dirty="0"/>
          </a:p>
          <a:p>
            <a:pPr algn="just" eaLnBrk="1" hangingPunct="1">
              <a:lnSpc>
                <a:spcPct val="80000"/>
              </a:lnSpc>
            </a:pPr>
            <a:r>
              <a:rPr lang="pt-PT" altLang="pt-PT" sz="2400" b="1" dirty="0"/>
              <a:t>Residual </a:t>
            </a:r>
            <a:r>
              <a:rPr lang="pt-PT" altLang="pt-PT" sz="2400" b="1" dirty="0" err="1"/>
              <a:t>Effects</a:t>
            </a:r>
            <a:r>
              <a:rPr lang="pt-PT" altLang="pt-PT" sz="2400" b="1" dirty="0"/>
              <a:t> </a:t>
            </a:r>
            <a:r>
              <a:rPr lang="pt-PT" altLang="pt-PT" sz="2400" b="1" dirty="0" err="1"/>
              <a:t>of</a:t>
            </a:r>
            <a:r>
              <a:rPr lang="pt-PT" altLang="pt-PT" sz="2400" b="1" dirty="0"/>
              <a:t> </a:t>
            </a:r>
            <a:r>
              <a:rPr lang="pt-PT" altLang="pt-PT" sz="2400" b="1" dirty="0" err="1"/>
              <a:t>Past</a:t>
            </a:r>
            <a:r>
              <a:rPr lang="pt-PT" altLang="pt-PT" sz="2400" b="1" dirty="0"/>
              <a:t> </a:t>
            </a:r>
            <a:r>
              <a:rPr lang="pt-PT" altLang="pt-PT" sz="2400" b="1" dirty="0" err="1"/>
              <a:t>on</a:t>
            </a:r>
            <a:r>
              <a:rPr lang="pt-PT" altLang="pt-PT" sz="2400" b="1" dirty="0"/>
              <a:t> Later </a:t>
            </a:r>
            <a:r>
              <a:rPr lang="pt-PT" altLang="pt-PT" sz="2400" b="1" dirty="0" err="1"/>
              <a:t>Behavior</a:t>
            </a:r>
            <a:endParaRPr lang="pt-PT" altLang="pt-PT" sz="2400" b="1" dirty="0"/>
          </a:p>
          <a:p>
            <a:pPr algn="just" eaLnBrk="1" hangingPunct="1">
              <a:lnSpc>
                <a:spcPct val="80000"/>
              </a:lnSpc>
            </a:pPr>
            <a:endParaRPr lang="pt-PT" altLang="pt-PT" sz="2400" dirty="0"/>
          </a:p>
          <a:p>
            <a:pPr algn="just" eaLnBrk="1" hangingPunct="1">
              <a:lnSpc>
                <a:spcPct val="80000"/>
              </a:lnSpc>
            </a:pPr>
            <a:r>
              <a:rPr lang="pt-PT" altLang="pt-PT" sz="2400" dirty="0"/>
              <a:t>In 2002, </a:t>
            </a:r>
            <a:r>
              <a:rPr lang="pt-PT" altLang="pt-PT" sz="2400" dirty="0" err="1"/>
              <a:t>Ajzen</a:t>
            </a:r>
            <a:r>
              <a:rPr lang="pt-PT" altLang="pt-PT" sz="2400" dirty="0"/>
              <a:t> </a:t>
            </a:r>
            <a:r>
              <a:rPr lang="pt-PT" altLang="pt-PT" sz="2400" dirty="0" err="1"/>
              <a:t>investigated</a:t>
            </a:r>
            <a:r>
              <a:rPr lang="pt-PT" altLang="pt-PT" sz="2400" dirty="0"/>
              <a:t> residual </a:t>
            </a:r>
            <a:r>
              <a:rPr lang="pt-PT" altLang="pt-PT" sz="2400" dirty="0" err="1"/>
              <a:t>effects</a:t>
            </a:r>
            <a:r>
              <a:rPr lang="pt-PT" altLang="pt-PT" sz="2400" dirty="0"/>
              <a:t> </a:t>
            </a:r>
            <a:r>
              <a:rPr lang="pt-PT" altLang="pt-PT" sz="2400" dirty="0" err="1"/>
              <a:t>of</a:t>
            </a:r>
            <a:r>
              <a:rPr lang="pt-PT" altLang="pt-PT" sz="2400" dirty="0"/>
              <a:t> </a:t>
            </a:r>
            <a:r>
              <a:rPr lang="pt-PT" altLang="pt-PT" sz="2400" dirty="0" err="1"/>
              <a:t>past</a:t>
            </a:r>
            <a:r>
              <a:rPr lang="pt-PT" altLang="pt-PT" sz="2400" dirty="0"/>
              <a:t> </a:t>
            </a:r>
            <a:r>
              <a:rPr lang="pt-PT" altLang="pt-PT" sz="2400" dirty="0" err="1"/>
              <a:t>on</a:t>
            </a:r>
            <a:r>
              <a:rPr lang="pt-PT" altLang="pt-PT" sz="2400" dirty="0"/>
              <a:t> later </a:t>
            </a:r>
            <a:r>
              <a:rPr lang="pt-PT" altLang="pt-PT" sz="2400" dirty="0" err="1"/>
              <a:t>behavior</a:t>
            </a:r>
            <a:r>
              <a:rPr lang="pt-PT" altLang="pt-PT" sz="2400" dirty="0"/>
              <a:t>. </a:t>
            </a:r>
            <a:r>
              <a:rPr lang="pt-PT" altLang="pt-PT" sz="2400" dirty="0" err="1"/>
              <a:t>He</a:t>
            </a:r>
            <a:r>
              <a:rPr lang="pt-PT" altLang="pt-PT" sz="2400" dirty="0"/>
              <a:t> came to </a:t>
            </a:r>
            <a:r>
              <a:rPr lang="pt-PT" altLang="pt-PT" sz="2400" dirty="0" err="1"/>
              <a:t>the</a:t>
            </a:r>
            <a:r>
              <a:rPr lang="pt-PT" altLang="pt-PT" sz="2400" dirty="0"/>
              <a:t> </a:t>
            </a:r>
            <a:r>
              <a:rPr lang="pt-PT" altLang="pt-PT" sz="2400" dirty="0" err="1"/>
              <a:t>conclusion</a:t>
            </a:r>
            <a:r>
              <a:rPr lang="pt-PT" altLang="pt-PT" sz="2400" dirty="0"/>
              <a:t> </a:t>
            </a:r>
            <a:r>
              <a:rPr lang="pt-PT" altLang="pt-PT" sz="2400" dirty="0" err="1"/>
              <a:t>that</a:t>
            </a:r>
            <a:r>
              <a:rPr lang="pt-PT" altLang="pt-PT" sz="2400" dirty="0"/>
              <a:t> </a:t>
            </a:r>
            <a:r>
              <a:rPr lang="pt-PT" altLang="pt-PT" sz="2400" dirty="0" err="1"/>
              <a:t>this</a:t>
            </a:r>
            <a:r>
              <a:rPr lang="pt-PT" altLang="pt-PT" sz="2400" dirty="0"/>
              <a:t> </a:t>
            </a:r>
            <a:r>
              <a:rPr lang="pt-PT" altLang="pt-PT" sz="2400" dirty="0" err="1"/>
              <a:t>factor</a:t>
            </a:r>
            <a:r>
              <a:rPr lang="pt-PT" altLang="pt-PT" sz="2400" dirty="0"/>
              <a:t> </a:t>
            </a:r>
            <a:r>
              <a:rPr lang="pt-PT" altLang="pt-PT" sz="2400" dirty="0" err="1"/>
              <a:t>indeed</a:t>
            </a:r>
            <a:r>
              <a:rPr lang="pt-PT" altLang="pt-PT" sz="2400" dirty="0"/>
              <a:t> </a:t>
            </a:r>
            <a:r>
              <a:rPr lang="pt-PT" altLang="pt-PT" sz="2400" dirty="0" err="1"/>
              <a:t>exists</a:t>
            </a:r>
            <a:r>
              <a:rPr lang="pt-PT" altLang="pt-PT" sz="2400" dirty="0"/>
              <a:t>, </a:t>
            </a:r>
            <a:r>
              <a:rPr lang="pt-PT" altLang="pt-PT" sz="2400" dirty="0" err="1"/>
              <a:t>but</a:t>
            </a:r>
            <a:r>
              <a:rPr lang="pt-PT" altLang="pt-PT" sz="2400" dirty="0"/>
              <a:t> </a:t>
            </a:r>
            <a:r>
              <a:rPr lang="pt-PT" altLang="pt-PT" sz="2400" dirty="0" err="1"/>
              <a:t>cannot</a:t>
            </a:r>
            <a:r>
              <a:rPr lang="pt-PT" altLang="pt-PT" sz="2400" dirty="0"/>
              <a:t> </a:t>
            </a:r>
            <a:r>
              <a:rPr lang="pt-PT" altLang="pt-PT" sz="2400" dirty="0" err="1"/>
              <a:t>be</a:t>
            </a:r>
            <a:r>
              <a:rPr lang="pt-PT" altLang="pt-PT" sz="2400" dirty="0"/>
              <a:t> </a:t>
            </a:r>
            <a:r>
              <a:rPr lang="pt-PT" altLang="pt-PT" sz="2400" dirty="0" err="1"/>
              <a:t>described</a:t>
            </a:r>
            <a:r>
              <a:rPr lang="pt-PT" altLang="pt-PT" sz="2400" dirty="0"/>
              <a:t> to </a:t>
            </a:r>
            <a:r>
              <a:rPr lang="pt-PT" altLang="pt-PT" sz="2400" dirty="0" err="1"/>
              <a:t>habituation</a:t>
            </a:r>
            <a:r>
              <a:rPr lang="pt-PT" altLang="pt-PT" sz="2400" dirty="0"/>
              <a:t>, </a:t>
            </a:r>
            <a:r>
              <a:rPr lang="pt-PT" altLang="pt-PT" sz="2400" dirty="0" err="1"/>
              <a:t>such</a:t>
            </a:r>
            <a:r>
              <a:rPr lang="pt-PT" altLang="pt-PT" sz="2400" dirty="0"/>
              <a:t> as </a:t>
            </a:r>
            <a:r>
              <a:rPr lang="pt-PT" altLang="pt-PT" sz="2400" dirty="0" err="1"/>
              <a:t>many</a:t>
            </a:r>
            <a:r>
              <a:rPr lang="pt-PT" altLang="pt-PT" sz="2400" dirty="0"/>
              <a:t> </a:t>
            </a:r>
            <a:r>
              <a:rPr lang="pt-PT" altLang="pt-PT" sz="2400" dirty="0" err="1"/>
              <a:t>people</a:t>
            </a:r>
            <a:r>
              <a:rPr lang="pt-PT" altLang="pt-PT" sz="2400" dirty="0"/>
              <a:t> are </a:t>
            </a:r>
            <a:r>
              <a:rPr lang="pt-PT" altLang="pt-PT" sz="2400" dirty="0" err="1"/>
              <a:t>thinking</a:t>
            </a:r>
            <a:r>
              <a:rPr lang="pt-PT" altLang="pt-PT" sz="2400" dirty="0"/>
              <a:t>. A </a:t>
            </a:r>
            <a:r>
              <a:rPr lang="pt-PT" altLang="pt-PT" sz="2400" dirty="0" err="1"/>
              <a:t>review</a:t>
            </a:r>
            <a:r>
              <a:rPr lang="pt-PT" altLang="pt-PT" sz="2400" dirty="0"/>
              <a:t> </a:t>
            </a:r>
            <a:r>
              <a:rPr lang="pt-PT" altLang="pt-PT" sz="2400" dirty="0" err="1"/>
              <a:t>of</a:t>
            </a:r>
            <a:r>
              <a:rPr lang="pt-PT" altLang="pt-PT" sz="2400" dirty="0"/>
              <a:t> </a:t>
            </a:r>
            <a:r>
              <a:rPr lang="pt-PT" altLang="pt-PT" sz="2400" dirty="0" err="1"/>
              <a:t>existing</a:t>
            </a:r>
            <a:r>
              <a:rPr lang="pt-PT" altLang="pt-PT" sz="2400" dirty="0"/>
              <a:t> </a:t>
            </a:r>
            <a:r>
              <a:rPr lang="pt-PT" altLang="pt-PT" sz="2400" dirty="0" err="1"/>
              <a:t>evidence</a:t>
            </a:r>
            <a:r>
              <a:rPr lang="pt-PT" altLang="pt-PT" sz="2400" dirty="0"/>
              <a:t> </a:t>
            </a:r>
            <a:r>
              <a:rPr lang="pt-PT" altLang="pt-PT" sz="2400" dirty="0" err="1"/>
              <a:t>suggests</a:t>
            </a:r>
            <a:r>
              <a:rPr lang="pt-PT" altLang="pt-PT" sz="2400" dirty="0"/>
              <a:t> </a:t>
            </a:r>
            <a:r>
              <a:rPr lang="pt-PT" altLang="pt-PT" sz="2400" dirty="0" err="1"/>
              <a:t>that</a:t>
            </a:r>
            <a:r>
              <a:rPr lang="pt-PT" altLang="pt-PT" sz="2400" dirty="0"/>
              <a:t> </a:t>
            </a:r>
            <a:r>
              <a:rPr lang="pt-PT" altLang="pt-PT" sz="2400" dirty="0" err="1"/>
              <a:t>the</a:t>
            </a:r>
            <a:r>
              <a:rPr lang="pt-PT" altLang="pt-PT" sz="2400" dirty="0"/>
              <a:t> residual </a:t>
            </a:r>
            <a:r>
              <a:rPr lang="pt-PT" altLang="pt-PT" sz="2400" dirty="0" err="1"/>
              <a:t>impact</a:t>
            </a:r>
            <a:r>
              <a:rPr lang="pt-PT" altLang="pt-PT" sz="2400" dirty="0"/>
              <a:t> </a:t>
            </a:r>
            <a:r>
              <a:rPr lang="pt-PT" altLang="pt-PT" sz="2400" dirty="0" err="1"/>
              <a:t>of</a:t>
            </a:r>
            <a:r>
              <a:rPr lang="pt-PT" altLang="pt-PT" sz="2400" dirty="0"/>
              <a:t> </a:t>
            </a:r>
            <a:r>
              <a:rPr lang="pt-PT" altLang="pt-PT" sz="2400" dirty="0" err="1"/>
              <a:t>past</a:t>
            </a:r>
            <a:r>
              <a:rPr lang="pt-PT" altLang="pt-PT" sz="2400" dirty="0"/>
              <a:t> </a:t>
            </a:r>
            <a:r>
              <a:rPr lang="pt-PT" altLang="pt-PT" sz="2400" dirty="0" err="1"/>
              <a:t>behavior</a:t>
            </a:r>
            <a:r>
              <a:rPr lang="pt-PT" altLang="pt-PT" sz="2400" dirty="0"/>
              <a:t> </a:t>
            </a:r>
            <a:r>
              <a:rPr lang="pt-PT" altLang="pt-PT" sz="2400" dirty="0" err="1"/>
              <a:t>is</a:t>
            </a:r>
            <a:r>
              <a:rPr lang="pt-PT" altLang="pt-PT" sz="2400" dirty="0"/>
              <a:t> </a:t>
            </a:r>
            <a:r>
              <a:rPr lang="pt-PT" altLang="pt-PT" sz="2400" dirty="0" err="1"/>
              <a:t>attenuated</a:t>
            </a:r>
            <a:r>
              <a:rPr lang="pt-PT" altLang="pt-PT" sz="2400" dirty="0"/>
              <a:t>, </a:t>
            </a:r>
            <a:r>
              <a:rPr lang="pt-PT" altLang="pt-PT" sz="2400" dirty="0" err="1"/>
              <a:t>when</a:t>
            </a:r>
            <a:r>
              <a:rPr lang="pt-PT" altLang="pt-PT" sz="2400" dirty="0"/>
              <a:t> </a:t>
            </a:r>
            <a:r>
              <a:rPr lang="pt-PT" altLang="pt-PT" sz="2400" dirty="0" err="1"/>
              <a:t>measures</a:t>
            </a:r>
            <a:r>
              <a:rPr lang="pt-PT" altLang="pt-PT" sz="2400" dirty="0"/>
              <a:t> </a:t>
            </a:r>
            <a:r>
              <a:rPr lang="pt-PT" altLang="pt-PT" sz="2400" dirty="0" err="1"/>
              <a:t>of</a:t>
            </a:r>
            <a:r>
              <a:rPr lang="pt-PT" altLang="pt-PT" sz="2400" dirty="0"/>
              <a:t> </a:t>
            </a:r>
            <a:r>
              <a:rPr lang="pt-PT" altLang="pt-PT" sz="2400" dirty="0" err="1"/>
              <a:t>intention</a:t>
            </a:r>
            <a:r>
              <a:rPr lang="pt-PT" altLang="pt-PT" sz="2400" dirty="0"/>
              <a:t> </a:t>
            </a:r>
            <a:r>
              <a:rPr lang="pt-PT" altLang="pt-PT" sz="2400" dirty="0" err="1"/>
              <a:t>and</a:t>
            </a:r>
            <a:r>
              <a:rPr lang="pt-PT" altLang="pt-PT" sz="2400" dirty="0"/>
              <a:t> </a:t>
            </a:r>
            <a:r>
              <a:rPr lang="pt-PT" altLang="pt-PT" sz="2400" dirty="0" err="1"/>
              <a:t>behavior</a:t>
            </a:r>
            <a:r>
              <a:rPr lang="pt-PT" altLang="pt-PT" sz="2400" dirty="0"/>
              <a:t> are </a:t>
            </a:r>
            <a:r>
              <a:rPr lang="pt-PT" altLang="pt-PT" sz="2400" dirty="0" err="1"/>
              <a:t>compatible</a:t>
            </a:r>
            <a:r>
              <a:rPr lang="pt-PT" altLang="pt-PT" sz="2400" dirty="0"/>
              <a:t>. </a:t>
            </a:r>
            <a:r>
              <a:rPr lang="pt-PT" altLang="pt-PT" sz="2400" dirty="0" err="1"/>
              <a:t>And</a:t>
            </a:r>
            <a:r>
              <a:rPr lang="pt-PT" altLang="pt-PT" sz="2400" dirty="0"/>
              <a:t> </a:t>
            </a:r>
            <a:r>
              <a:rPr lang="pt-PT" altLang="pt-PT" sz="2400" dirty="0" err="1"/>
              <a:t>the</a:t>
            </a:r>
            <a:r>
              <a:rPr lang="pt-PT" altLang="pt-PT" sz="2400" dirty="0"/>
              <a:t> </a:t>
            </a:r>
            <a:r>
              <a:rPr lang="pt-PT" altLang="pt-PT" sz="2400" dirty="0" err="1"/>
              <a:t>impact</a:t>
            </a:r>
            <a:r>
              <a:rPr lang="pt-PT" altLang="pt-PT" sz="2400" dirty="0"/>
              <a:t> </a:t>
            </a:r>
            <a:r>
              <a:rPr lang="pt-PT" altLang="pt-PT" sz="2400" dirty="0" err="1"/>
              <a:t>vanishes</a:t>
            </a:r>
            <a:r>
              <a:rPr lang="pt-PT" altLang="pt-PT" sz="2400" dirty="0"/>
              <a:t> </a:t>
            </a:r>
            <a:r>
              <a:rPr lang="pt-PT" altLang="pt-PT" sz="2400" dirty="0" err="1"/>
              <a:t>when</a:t>
            </a:r>
            <a:r>
              <a:rPr lang="pt-PT" altLang="pt-PT" sz="2400" dirty="0"/>
              <a:t> </a:t>
            </a:r>
            <a:r>
              <a:rPr lang="pt-PT" altLang="pt-PT" sz="2400" dirty="0" err="1"/>
              <a:t>intentions</a:t>
            </a:r>
            <a:r>
              <a:rPr lang="pt-PT" altLang="pt-PT" sz="2400" dirty="0"/>
              <a:t> are </a:t>
            </a:r>
            <a:r>
              <a:rPr lang="pt-PT" altLang="pt-PT" sz="2400" dirty="0" err="1"/>
              <a:t>strong</a:t>
            </a:r>
            <a:r>
              <a:rPr lang="pt-PT" altLang="pt-PT" sz="2400" dirty="0"/>
              <a:t> </a:t>
            </a:r>
            <a:r>
              <a:rPr lang="pt-PT" altLang="pt-PT" sz="2400" dirty="0" err="1"/>
              <a:t>and</a:t>
            </a:r>
            <a:r>
              <a:rPr lang="pt-PT" altLang="pt-PT" sz="2400" dirty="0"/>
              <a:t> </a:t>
            </a:r>
            <a:r>
              <a:rPr lang="pt-PT" altLang="pt-PT" sz="2400" dirty="0" err="1"/>
              <a:t>well</a:t>
            </a:r>
            <a:r>
              <a:rPr lang="pt-PT" altLang="pt-PT" sz="2400" dirty="0"/>
              <a:t> </a:t>
            </a:r>
            <a:r>
              <a:rPr lang="pt-PT" altLang="pt-PT" sz="2400" dirty="0" err="1"/>
              <a:t>formed</a:t>
            </a:r>
            <a:r>
              <a:rPr lang="pt-PT" altLang="pt-PT" sz="2400" dirty="0"/>
              <a:t>, </a:t>
            </a:r>
            <a:r>
              <a:rPr lang="pt-PT" altLang="pt-PT" sz="2400" dirty="0" err="1"/>
              <a:t>expectations</a:t>
            </a:r>
            <a:r>
              <a:rPr lang="pt-PT" altLang="pt-PT" sz="2400" dirty="0"/>
              <a:t> are </a:t>
            </a:r>
            <a:r>
              <a:rPr lang="pt-PT" altLang="pt-PT" sz="2400" dirty="0" err="1"/>
              <a:t>realistic</a:t>
            </a:r>
            <a:r>
              <a:rPr lang="pt-PT" altLang="pt-PT" sz="2400" dirty="0"/>
              <a:t>, </a:t>
            </a:r>
            <a:r>
              <a:rPr lang="pt-PT" altLang="pt-PT" sz="2400" dirty="0" err="1"/>
              <a:t>and</a:t>
            </a:r>
            <a:r>
              <a:rPr lang="pt-PT" altLang="pt-PT" sz="2400" dirty="0"/>
              <a:t> </a:t>
            </a:r>
            <a:r>
              <a:rPr lang="pt-PT" altLang="pt-PT" sz="2400" dirty="0" err="1"/>
              <a:t>specific</a:t>
            </a:r>
            <a:r>
              <a:rPr lang="pt-PT" altLang="pt-PT" sz="2400" dirty="0"/>
              <a:t> </a:t>
            </a:r>
            <a:r>
              <a:rPr lang="pt-PT" altLang="pt-PT" sz="2400" dirty="0" err="1"/>
              <a:t>plans</a:t>
            </a:r>
            <a:r>
              <a:rPr lang="pt-PT" altLang="pt-PT" sz="2400" dirty="0"/>
              <a:t> for </a:t>
            </a:r>
            <a:r>
              <a:rPr lang="pt-PT" altLang="pt-PT" sz="2400" dirty="0" err="1"/>
              <a:t>intention</a:t>
            </a:r>
            <a:r>
              <a:rPr lang="pt-PT" altLang="pt-PT" sz="2400" dirty="0"/>
              <a:t> </a:t>
            </a:r>
            <a:r>
              <a:rPr lang="pt-PT" altLang="pt-PT" sz="2400" dirty="0" err="1"/>
              <a:t>implementation</a:t>
            </a:r>
            <a:r>
              <a:rPr lang="pt-PT" altLang="pt-PT" sz="2400" dirty="0"/>
              <a:t> </a:t>
            </a:r>
            <a:r>
              <a:rPr lang="pt-PT" altLang="pt-PT" sz="2400" dirty="0" err="1"/>
              <a:t>have</a:t>
            </a:r>
            <a:r>
              <a:rPr lang="pt-PT" altLang="pt-PT" sz="2400" dirty="0"/>
              <a:t> </a:t>
            </a:r>
            <a:r>
              <a:rPr lang="pt-PT" altLang="pt-PT" sz="2400" dirty="0" err="1"/>
              <a:t>been</a:t>
            </a:r>
            <a:r>
              <a:rPr lang="pt-PT" altLang="pt-PT" sz="2400" dirty="0"/>
              <a:t> </a:t>
            </a:r>
            <a:r>
              <a:rPr lang="pt-PT" altLang="pt-PT" sz="2400" dirty="0" err="1"/>
              <a:t>developed</a:t>
            </a:r>
            <a:r>
              <a:rPr lang="pt-PT" altLang="pt-PT" sz="2400" dirty="0"/>
              <a:t>.</a:t>
            </a:r>
          </a:p>
          <a:p>
            <a:pPr algn="just" eaLnBrk="1" hangingPunct="1">
              <a:lnSpc>
                <a:spcPct val="80000"/>
              </a:lnSpc>
              <a:buFontTx/>
              <a:buNone/>
            </a:pPr>
            <a:endParaRPr lang="pt-PT" altLang="pt-PT" sz="2400" dirty="0"/>
          </a:p>
          <a:p>
            <a:pPr algn="just" eaLnBrk="1" hangingPunct="1">
              <a:lnSpc>
                <a:spcPct val="80000"/>
              </a:lnSpc>
            </a:pPr>
            <a:r>
              <a:rPr lang="pt-PT" altLang="pt-PT" sz="2400" dirty="0"/>
              <a:t>A research </a:t>
            </a:r>
            <a:r>
              <a:rPr lang="pt-PT" altLang="pt-PT" sz="2400" dirty="0" err="1"/>
              <a:t>project</a:t>
            </a:r>
            <a:r>
              <a:rPr lang="pt-PT" altLang="pt-PT" sz="2400" dirty="0"/>
              <a:t> in </a:t>
            </a:r>
            <a:r>
              <a:rPr lang="pt-PT" altLang="pt-PT" sz="2400" dirty="0" err="1"/>
              <a:t>the</a:t>
            </a:r>
            <a:r>
              <a:rPr lang="pt-PT" altLang="pt-PT" sz="2400" dirty="0"/>
              <a:t> </a:t>
            </a:r>
            <a:r>
              <a:rPr lang="pt-PT" altLang="pt-PT" sz="2400" dirty="0" err="1"/>
              <a:t>travel</a:t>
            </a:r>
            <a:r>
              <a:rPr lang="pt-PT" altLang="pt-PT" sz="2400" dirty="0"/>
              <a:t> </a:t>
            </a:r>
            <a:r>
              <a:rPr lang="pt-PT" altLang="pt-PT" sz="2400" dirty="0" err="1"/>
              <a:t>industry</a:t>
            </a:r>
            <a:r>
              <a:rPr lang="pt-PT" altLang="pt-PT" sz="2400" dirty="0"/>
              <a:t> </a:t>
            </a:r>
            <a:r>
              <a:rPr lang="pt-PT" altLang="pt-PT" sz="2400" dirty="0" err="1"/>
              <a:t>resulted</a:t>
            </a:r>
            <a:r>
              <a:rPr lang="pt-PT" altLang="pt-PT" sz="2400" dirty="0"/>
              <a:t> in </a:t>
            </a:r>
            <a:r>
              <a:rPr lang="pt-PT" altLang="pt-PT" sz="2400" dirty="0" err="1"/>
              <a:t>the</a:t>
            </a:r>
            <a:r>
              <a:rPr lang="pt-PT" altLang="pt-PT" sz="2400" dirty="0"/>
              <a:t> </a:t>
            </a:r>
            <a:r>
              <a:rPr lang="pt-PT" altLang="pt-PT" sz="2400" dirty="0" err="1"/>
              <a:t>conclusion</a:t>
            </a:r>
            <a:r>
              <a:rPr lang="pt-PT" altLang="pt-PT" sz="2400" dirty="0"/>
              <a:t> </a:t>
            </a:r>
            <a:r>
              <a:rPr lang="pt-PT" altLang="pt-PT" sz="2400" dirty="0" err="1"/>
              <a:t>that</a:t>
            </a:r>
            <a:r>
              <a:rPr lang="pt-PT" altLang="pt-PT" sz="2400" dirty="0"/>
              <a:t> </a:t>
            </a:r>
            <a:r>
              <a:rPr lang="pt-PT" altLang="pt-PT" sz="2400" dirty="0" err="1"/>
              <a:t>past</a:t>
            </a:r>
            <a:r>
              <a:rPr lang="pt-PT" altLang="pt-PT" sz="2400" dirty="0"/>
              <a:t> </a:t>
            </a:r>
            <a:r>
              <a:rPr lang="pt-PT" altLang="pt-PT" sz="2400" dirty="0" err="1"/>
              <a:t>travel</a:t>
            </a:r>
            <a:r>
              <a:rPr lang="pt-PT" altLang="pt-PT" sz="2400" dirty="0"/>
              <a:t> </a:t>
            </a:r>
            <a:r>
              <a:rPr lang="pt-PT" altLang="pt-PT" sz="2400" dirty="0" err="1"/>
              <a:t>choice</a:t>
            </a:r>
            <a:r>
              <a:rPr lang="pt-PT" altLang="pt-PT" sz="2400" dirty="0"/>
              <a:t> </a:t>
            </a:r>
            <a:r>
              <a:rPr lang="pt-PT" altLang="pt-PT" sz="2400" dirty="0" err="1"/>
              <a:t>only</a:t>
            </a:r>
            <a:r>
              <a:rPr lang="pt-PT" altLang="pt-PT" sz="2400" dirty="0"/>
              <a:t> </a:t>
            </a:r>
            <a:r>
              <a:rPr lang="pt-PT" altLang="pt-PT" sz="2400" dirty="0" err="1"/>
              <a:t>contributes</a:t>
            </a:r>
            <a:r>
              <a:rPr lang="pt-PT" altLang="pt-PT" sz="2400" dirty="0"/>
              <a:t> to </a:t>
            </a:r>
            <a:r>
              <a:rPr lang="pt-PT" altLang="pt-PT" sz="2400" dirty="0" err="1"/>
              <a:t>the</a:t>
            </a:r>
            <a:r>
              <a:rPr lang="pt-PT" altLang="pt-PT" sz="2400" dirty="0"/>
              <a:t> </a:t>
            </a:r>
            <a:r>
              <a:rPr lang="pt-PT" altLang="pt-PT" sz="2400" dirty="0" err="1"/>
              <a:t>prediction</a:t>
            </a:r>
            <a:r>
              <a:rPr lang="pt-PT" altLang="pt-PT" sz="2400" dirty="0"/>
              <a:t> </a:t>
            </a:r>
            <a:r>
              <a:rPr lang="pt-PT" altLang="pt-PT" sz="2400" dirty="0" err="1"/>
              <a:t>of</a:t>
            </a:r>
            <a:r>
              <a:rPr lang="pt-PT" altLang="pt-PT" sz="2400" dirty="0"/>
              <a:t> later </a:t>
            </a:r>
            <a:r>
              <a:rPr lang="pt-PT" altLang="pt-PT" sz="2400" dirty="0" err="1"/>
              <a:t>behavior</a:t>
            </a:r>
            <a:r>
              <a:rPr lang="pt-PT" altLang="pt-PT" sz="2400" dirty="0"/>
              <a:t> </a:t>
            </a:r>
            <a:r>
              <a:rPr lang="pt-PT" altLang="pt-PT" sz="2400" dirty="0" err="1"/>
              <a:t>if</a:t>
            </a:r>
            <a:r>
              <a:rPr lang="pt-PT" altLang="pt-PT" sz="2400" dirty="0"/>
              <a:t> </a:t>
            </a:r>
            <a:r>
              <a:rPr lang="pt-PT" altLang="pt-PT" sz="2400" dirty="0" err="1"/>
              <a:t>circumstances</a:t>
            </a:r>
            <a:r>
              <a:rPr lang="pt-PT" altLang="pt-PT" sz="2400" dirty="0"/>
              <a:t> </a:t>
            </a:r>
            <a:r>
              <a:rPr lang="pt-PT" altLang="pt-PT" sz="2400" dirty="0" err="1"/>
              <a:t>remain</a:t>
            </a:r>
            <a:r>
              <a:rPr lang="pt-PT" altLang="pt-PT" sz="2400" dirty="0"/>
              <a:t> </a:t>
            </a:r>
            <a:r>
              <a:rPr lang="pt-PT" altLang="pt-PT" sz="2400" dirty="0" err="1"/>
              <a:t>relatively</a:t>
            </a:r>
            <a:r>
              <a:rPr lang="pt-PT" altLang="pt-PT" sz="2400" dirty="0"/>
              <a:t> </a:t>
            </a:r>
            <a:r>
              <a:rPr lang="pt-PT" altLang="pt-PT" sz="2400" dirty="0" err="1"/>
              <a:t>stable</a:t>
            </a:r>
            <a:r>
              <a:rPr lang="pt-PT" altLang="pt-PT" sz="2400" dirty="0"/>
              <a:t>.</a:t>
            </a:r>
          </a:p>
          <a:p>
            <a:pPr eaLnBrk="1" hangingPunct="1">
              <a:lnSpc>
                <a:spcPct val="80000"/>
              </a:lnSpc>
              <a:buFontTx/>
              <a:buNone/>
            </a:pPr>
            <a:endParaRPr lang="pt-PT" altLang="pt-PT" sz="2000" dirty="0"/>
          </a:p>
        </p:txBody>
      </p:sp>
    </p:spTree>
    <p:extLst>
      <p:ext uri="{BB962C8B-B14F-4D97-AF65-F5344CB8AC3E}">
        <p14:creationId xmlns:p14="http://schemas.microsoft.com/office/powerpoint/2010/main" val="3862065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pPr algn="ctr" eaLnBrk="1" hangingPunct="1">
              <a:defRPr/>
            </a:pPr>
            <a:r>
              <a:rPr lang="en-GB" altLang="ja-JP" sz="4000" b="1" dirty="0" err="1">
                <a:ea typeface="ＭＳ Ｐゴシック" charset="-128"/>
              </a:rPr>
              <a:t>Icek</a:t>
            </a:r>
            <a:r>
              <a:rPr lang="en-GB" altLang="ja-JP" sz="4000" b="1" dirty="0">
                <a:ea typeface="ＭＳ Ｐゴシック" charset="-128"/>
              </a:rPr>
              <a:t> </a:t>
            </a:r>
            <a:r>
              <a:rPr lang="en-GB" altLang="ja-JP" sz="4000" b="1" dirty="0" err="1">
                <a:ea typeface="ＭＳ Ｐゴシック" charset="-128"/>
              </a:rPr>
              <a:t>Ajzen’s</a:t>
            </a:r>
            <a:r>
              <a:rPr lang="en-GB" altLang="ja-JP" sz="4000" b="1" dirty="0">
                <a:ea typeface="ＭＳ Ｐゴシック" charset="-128"/>
              </a:rPr>
              <a:t> Theory of Planned </a:t>
            </a:r>
            <a:r>
              <a:rPr lang="en-GB" altLang="ja-JP" sz="4000" b="1" dirty="0" err="1">
                <a:ea typeface="ＭＳ Ｐゴシック" charset="-128"/>
              </a:rPr>
              <a:t>Behavior</a:t>
            </a:r>
            <a:endParaRPr lang="pt-PT" sz="4000" b="1" dirty="0">
              <a:ea typeface="ＭＳ Ｐゴシック" charset="-128"/>
            </a:endParaRPr>
          </a:p>
        </p:txBody>
      </p:sp>
      <p:sp>
        <p:nvSpPr>
          <p:cNvPr id="239619" name="Rectangle 3"/>
          <p:cNvSpPr>
            <a:spLocks noGrp="1" noChangeArrowheads="1"/>
          </p:cNvSpPr>
          <p:nvPr>
            <p:ph type="body" idx="1"/>
          </p:nvPr>
        </p:nvSpPr>
        <p:spPr/>
        <p:txBody>
          <a:bodyPr>
            <a:noAutofit/>
          </a:bodyPr>
          <a:lstStyle/>
          <a:p>
            <a:pPr algn="just" eaLnBrk="1" hangingPunct="1">
              <a:lnSpc>
                <a:spcPct val="80000"/>
              </a:lnSpc>
              <a:defRPr/>
            </a:pPr>
            <a:r>
              <a:rPr lang="pt-PT" dirty="0" err="1"/>
              <a:t>Example</a:t>
            </a:r>
            <a:r>
              <a:rPr lang="pt-PT" dirty="0"/>
              <a:t>: </a:t>
            </a:r>
            <a:r>
              <a:rPr lang="pt-PT" dirty="0" err="1"/>
              <a:t>The</a:t>
            </a:r>
            <a:r>
              <a:rPr lang="pt-PT" dirty="0"/>
              <a:t> </a:t>
            </a:r>
            <a:r>
              <a:rPr lang="pt-PT" dirty="0" err="1"/>
              <a:t>Theory</a:t>
            </a:r>
            <a:r>
              <a:rPr lang="pt-PT" dirty="0"/>
              <a:t> </a:t>
            </a:r>
            <a:r>
              <a:rPr lang="pt-PT" dirty="0" err="1"/>
              <a:t>of</a:t>
            </a:r>
            <a:r>
              <a:rPr lang="pt-PT" dirty="0"/>
              <a:t> </a:t>
            </a:r>
            <a:r>
              <a:rPr lang="pt-PT" dirty="0" err="1"/>
              <a:t>Planned</a:t>
            </a:r>
            <a:r>
              <a:rPr lang="pt-PT" dirty="0"/>
              <a:t> </a:t>
            </a:r>
            <a:r>
              <a:rPr lang="pt-PT" dirty="0" err="1"/>
              <a:t>Behavior</a:t>
            </a:r>
            <a:r>
              <a:rPr lang="pt-PT" dirty="0"/>
              <a:t> </a:t>
            </a:r>
            <a:r>
              <a:rPr lang="pt-PT" dirty="0" err="1"/>
              <a:t>of</a:t>
            </a:r>
            <a:r>
              <a:rPr lang="pt-PT" dirty="0"/>
              <a:t> </a:t>
            </a:r>
            <a:r>
              <a:rPr lang="pt-PT" dirty="0" err="1"/>
              <a:t>Ajzen</a:t>
            </a:r>
            <a:r>
              <a:rPr lang="pt-PT" dirty="0"/>
              <a:t> can </a:t>
            </a:r>
            <a:r>
              <a:rPr lang="pt-PT" dirty="0" err="1"/>
              <a:t>help</a:t>
            </a:r>
            <a:r>
              <a:rPr lang="pt-PT" dirty="0"/>
              <a:t> to </a:t>
            </a:r>
            <a:r>
              <a:rPr lang="pt-PT" dirty="0" err="1"/>
              <a:t>explain</a:t>
            </a:r>
            <a:r>
              <a:rPr lang="pt-PT" dirty="0"/>
              <a:t> </a:t>
            </a:r>
            <a:r>
              <a:rPr lang="pt-PT" dirty="0" err="1"/>
              <a:t>why</a:t>
            </a:r>
            <a:r>
              <a:rPr lang="pt-PT" dirty="0"/>
              <a:t> </a:t>
            </a:r>
            <a:r>
              <a:rPr lang="pt-PT" dirty="0" err="1"/>
              <a:t>advertising</a:t>
            </a:r>
            <a:r>
              <a:rPr lang="pt-PT" dirty="0"/>
              <a:t> </a:t>
            </a:r>
            <a:r>
              <a:rPr lang="pt-PT" dirty="0" err="1"/>
              <a:t>campaigns</a:t>
            </a:r>
            <a:r>
              <a:rPr lang="pt-PT" dirty="0"/>
              <a:t> </a:t>
            </a:r>
            <a:r>
              <a:rPr lang="pt-PT" dirty="0" err="1"/>
              <a:t>merely</a:t>
            </a:r>
            <a:r>
              <a:rPr lang="pt-PT" dirty="0"/>
              <a:t> </a:t>
            </a:r>
            <a:r>
              <a:rPr lang="pt-PT" dirty="0" err="1"/>
              <a:t>providing</a:t>
            </a:r>
            <a:r>
              <a:rPr lang="pt-PT" dirty="0"/>
              <a:t> </a:t>
            </a:r>
            <a:r>
              <a:rPr lang="pt-PT" dirty="0" err="1"/>
              <a:t>information</a:t>
            </a:r>
            <a:r>
              <a:rPr lang="pt-PT" dirty="0"/>
              <a:t> do </a:t>
            </a:r>
            <a:r>
              <a:rPr lang="pt-PT" dirty="0" err="1"/>
              <a:t>not</a:t>
            </a:r>
            <a:r>
              <a:rPr lang="pt-PT" dirty="0"/>
              <a:t> </a:t>
            </a:r>
            <a:r>
              <a:rPr lang="pt-PT" dirty="0" err="1"/>
              <a:t>work</a:t>
            </a:r>
            <a:r>
              <a:rPr lang="pt-PT" dirty="0"/>
              <a:t>. To </a:t>
            </a:r>
            <a:r>
              <a:rPr lang="pt-PT" dirty="0" err="1"/>
              <a:t>only</a:t>
            </a:r>
            <a:r>
              <a:rPr lang="pt-PT" dirty="0"/>
              <a:t> </a:t>
            </a:r>
            <a:r>
              <a:rPr lang="pt-PT" dirty="0" err="1"/>
              <a:t>increase</a:t>
            </a:r>
            <a:r>
              <a:rPr lang="pt-PT" dirty="0"/>
              <a:t> </a:t>
            </a:r>
            <a:r>
              <a:rPr lang="pt-PT" dirty="0" err="1"/>
              <a:t>the</a:t>
            </a:r>
            <a:r>
              <a:rPr lang="pt-PT" dirty="0"/>
              <a:t> </a:t>
            </a:r>
            <a:r>
              <a:rPr lang="pt-PT" dirty="0" err="1"/>
              <a:t>knowledge</a:t>
            </a:r>
            <a:r>
              <a:rPr lang="pt-PT" dirty="0"/>
              <a:t> does </a:t>
            </a:r>
            <a:r>
              <a:rPr lang="pt-PT" dirty="0" err="1"/>
              <a:t>not</a:t>
            </a:r>
            <a:r>
              <a:rPr lang="pt-PT" dirty="0"/>
              <a:t> </a:t>
            </a:r>
            <a:r>
              <a:rPr lang="pt-PT" dirty="0" err="1"/>
              <a:t>help</a:t>
            </a:r>
            <a:r>
              <a:rPr lang="pt-PT" dirty="0"/>
              <a:t> to </a:t>
            </a:r>
            <a:r>
              <a:rPr lang="pt-PT" dirty="0" err="1"/>
              <a:t>change</a:t>
            </a:r>
            <a:r>
              <a:rPr lang="pt-PT" dirty="0"/>
              <a:t> </a:t>
            </a:r>
            <a:r>
              <a:rPr lang="pt-PT" dirty="0" err="1"/>
              <a:t>the</a:t>
            </a:r>
            <a:r>
              <a:rPr lang="pt-PT" dirty="0"/>
              <a:t> </a:t>
            </a:r>
            <a:r>
              <a:rPr lang="pt-PT" dirty="0" err="1"/>
              <a:t>behavior</a:t>
            </a:r>
            <a:r>
              <a:rPr lang="pt-PT" dirty="0"/>
              <a:t> </a:t>
            </a:r>
            <a:r>
              <a:rPr lang="pt-PT" dirty="0" err="1"/>
              <a:t>very</a:t>
            </a:r>
            <a:r>
              <a:rPr lang="pt-PT" dirty="0"/>
              <a:t> </a:t>
            </a:r>
            <a:r>
              <a:rPr lang="pt-PT" dirty="0" err="1"/>
              <a:t>much</a:t>
            </a:r>
            <a:r>
              <a:rPr lang="pt-PT" dirty="0"/>
              <a:t>. </a:t>
            </a:r>
            <a:r>
              <a:rPr lang="pt-PT" dirty="0" err="1"/>
              <a:t>Campaigns</a:t>
            </a:r>
            <a:r>
              <a:rPr lang="pt-PT" dirty="0"/>
              <a:t> </a:t>
            </a:r>
            <a:r>
              <a:rPr lang="pt-PT" dirty="0" err="1"/>
              <a:t>that</a:t>
            </a:r>
            <a:r>
              <a:rPr lang="pt-PT" dirty="0"/>
              <a:t> </a:t>
            </a:r>
            <a:r>
              <a:rPr lang="pt-PT" dirty="0" err="1"/>
              <a:t>aim</a:t>
            </a:r>
            <a:r>
              <a:rPr lang="pt-PT" dirty="0"/>
              <a:t> </a:t>
            </a:r>
            <a:r>
              <a:rPr lang="pt-PT" dirty="0" err="1"/>
              <a:t>at</a:t>
            </a:r>
            <a:r>
              <a:rPr lang="pt-PT" dirty="0"/>
              <a:t> </a:t>
            </a:r>
            <a:r>
              <a:rPr lang="pt-PT" dirty="0" err="1"/>
              <a:t>attitudes</a:t>
            </a:r>
            <a:r>
              <a:rPr lang="pt-PT" dirty="0"/>
              <a:t>, </a:t>
            </a:r>
            <a:r>
              <a:rPr lang="pt-PT" dirty="0" err="1"/>
              <a:t>perceived</a:t>
            </a:r>
            <a:r>
              <a:rPr lang="pt-PT" dirty="0"/>
              <a:t> </a:t>
            </a:r>
            <a:r>
              <a:rPr lang="pt-PT" dirty="0" err="1"/>
              <a:t>norms</a:t>
            </a:r>
            <a:r>
              <a:rPr lang="pt-PT" dirty="0"/>
              <a:t>, </a:t>
            </a:r>
            <a:r>
              <a:rPr lang="pt-PT" dirty="0" err="1"/>
              <a:t>and</a:t>
            </a:r>
            <a:r>
              <a:rPr lang="pt-PT" dirty="0"/>
              <a:t> </a:t>
            </a:r>
            <a:r>
              <a:rPr lang="pt-PT" dirty="0" err="1"/>
              <a:t>control</a:t>
            </a:r>
            <a:r>
              <a:rPr lang="pt-PT" dirty="0"/>
              <a:t> in </a:t>
            </a:r>
            <a:r>
              <a:rPr lang="pt-PT" dirty="0" err="1"/>
              <a:t>making</a:t>
            </a:r>
            <a:r>
              <a:rPr lang="pt-PT" dirty="0"/>
              <a:t> </a:t>
            </a:r>
            <a:r>
              <a:rPr lang="pt-PT" dirty="0" err="1"/>
              <a:t>the</a:t>
            </a:r>
            <a:r>
              <a:rPr lang="pt-PT" dirty="0"/>
              <a:t> </a:t>
            </a:r>
            <a:r>
              <a:rPr lang="pt-PT" dirty="0" err="1"/>
              <a:t>change</a:t>
            </a:r>
            <a:r>
              <a:rPr lang="pt-PT" dirty="0"/>
              <a:t> </a:t>
            </a:r>
            <a:r>
              <a:rPr lang="pt-PT" dirty="0" err="1"/>
              <a:t>or</a:t>
            </a:r>
            <a:r>
              <a:rPr lang="pt-PT" dirty="0"/>
              <a:t> </a:t>
            </a:r>
            <a:r>
              <a:rPr lang="pt-PT" dirty="0" err="1"/>
              <a:t>buying</a:t>
            </a:r>
            <a:r>
              <a:rPr lang="pt-PT" dirty="0"/>
              <a:t> </a:t>
            </a:r>
            <a:r>
              <a:rPr lang="pt-PT" dirty="0" err="1"/>
              <a:t>certain</a:t>
            </a:r>
            <a:r>
              <a:rPr lang="pt-PT" dirty="0"/>
              <a:t> </a:t>
            </a:r>
            <a:r>
              <a:rPr lang="pt-PT" dirty="0" err="1"/>
              <a:t>goods</a:t>
            </a:r>
            <a:r>
              <a:rPr lang="pt-PT" dirty="0"/>
              <a:t>, </a:t>
            </a:r>
            <a:r>
              <a:rPr lang="pt-PT" dirty="0" err="1"/>
              <a:t>have</a:t>
            </a:r>
            <a:r>
              <a:rPr lang="pt-PT" dirty="0"/>
              <a:t> </a:t>
            </a:r>
            <a:r>
              <a:rPr lang="pt-PT" dirty="0" err="1"/>
              <a:t>better</a:t>
            </a:r>
            <a:r>
              <a:rPr lang="pt-PT" dirty="0"/>
              <a:t> </a:t>
            </a:r>
            <a:r>
              <a:rPr lang="pt-PT" dirty="0" err="1"/>
              <a:t>results</a:t>
            </a:r>
            <a:r>
              <a:rPr lang="pt-PT" dirty="0"/>
              <a:t>. </a:t>
            </a:r>
          </a:p>
          <a:p>
            <a:pPr marL="0" indent="0" algn="just">
              <a:lnSpc>
                <a:spcPct val="80000"/>
              </a:lnSpc>
              <a:buNone/>
              <a:defRPr/>
            </a:pPr>
            <a:endParaRPr lang="pt-PT" dirty="0"/>
          </a:p>
          <a:p>
            <a:pPr algn="just" eaLnBrk="1" hangingPunct="1">
              <a:lnSpc>
                <a:spcPct val="80000"/>
              </a:lnSpc>
              <a:defRPr/>
            </a:pPr>
            <a:r>
              <a:rPr lang="pt-PT" dirty="0" err="1"/>
              <a:t>Similarly</a:t>
            </a:r>
            <a:r>
              <a:rPr lang="pt-PT" dirty="0"/>
              <a:t> in management, </a:t>
            </a:r>
            <a:r>
              <a:rPr lang="pt-PT" dirty="0" err="1"/>
              <a:t>programs</a:t>
            </a:r>
            <a:r>
              <a:rPr lang="pt-PT" dirty="0"/>
              <a:t> </a:t>
            </a:r>
            <a:r>
              <a:rPr lang="pt-PT" dirty="0" err="1"/>
              <a:t>that</a:t>
            </a:r>
            <a:r>
              <a:rPr lang="pt-PT" dirty="0"/>
              <a:t> </a:t>
            </a:r>
            <a:r>
              <a:rPr lang="pt-PT" dirty="0" err="1"/>
              <a:t>focus</a:t>
            </a:r>
            <a:r>
              <a:rPr lang="pt-PT" dirty="0"/>
              <a:t> </a:t>
            </a:r>
            <a:r>
              <a:rPr lang="pt-PT" dirty="0" err="1"/>
              <a:t>only</a:t>
            </a:r>
            <a:r>
              <a:rPr lang="pt-PT" dirty="0"/>
              <a:t> </a:t>
            </a:r>
            <a:r>
              <a:rPr lang="pt-PT" dirty="0" err="1"/>
              <a:t>on</a:t>
            </a:r>
            <a:r>
              <a:rPr lang="pt-PT" dirty="0"/>
              <a:t> </a:t>
            </a:r>
            <a:r>
              <a:rPr lang="pt-PT" dirty="0" err="1"/>
              <a:t>explanation</a:t>
            </a:r>
            <a:r>
              <a:rPr lang="pt-PT" dirty="0"/>
              <a:t> </a:t>
            </a:r>
            <a:r>
              <a:rPr lang="pt-PT" dirty="0" err="1"/>
              <a:t>of</a:t>
            </a:r>
            <a:r>
              <a:rPr lang="pt-PT" dirty="0"/>
              <a:t> </a:t>
            </a:r>
            <a:r>
              <a:rPr lang="pt-PT" dirty="0" err="1"/>
              <a:t>the</a:t>
            </a:r>
            <a:r>
              <a:rPr lang="pt-PT" dirty="0"/>
              <a:t> </a:t>
            </a:r>
            <a:r>
              <a:rPr lang="pt-PT" dirty="0" err="1"/>
              <a:t>importance</a:t>
            </a:r>
            <a:r>
              <a:rPr lang="pt-PT" dirty="0"/>
              <a:t> </a:t>
            </a:r>
            <a:r>
              <a:rPr lang="pt-PT" dirty="0" err="1"/>
              <a:t>of</a:t>
            </a:r>
            <a:r>
              <a:rPr lang="pt-PT" dirty="0"/>
              <a:t> </a:t>
            </a:r>
            <a:r>
              <a:rPr lang="pt-PT" dirty="0" err="1"/>
              <a:t>something</a:t>
            </a:r>
            <a:r>
              <a:rPr lang="pt-PT" dirty="0"/>
              <a:t> (</a:t>
            </a:r>
            <a:r>
              <a:rPr lang="pt-PT" dirty="0" err="1"/>
              <a:t>knowledge</a:t>
            </a:r>
            <a:r>
              <a:rPr lang="pt-PT" dirty="0"/>
              <a:t> </a:t>
            </a:r>
            <a:r>
              <a:rPr lang="pt-PT" dirty="0" err="1"/>
              <a:t>transfer</a:t>
            </a:r>
            <a:r>
              <a:rPr lang="pt-PT" dirty="0"/>
              <a:t>) </a:t>
            </a:r>
            <a:r>
              <a:rPr lang="pt-PT" dirty="0" err="1"/>
              <a:t>will</a:t>
            </a:r>
            <a:r>
              <a:rPr lang="pt-PT" dirty="0"/>
              <a:t> </a:t>
            </a:r>
            <a:r>
              <a:rPr lang="pt-PT" dirty="0" err="1"/>
              <a:t>likely</a:t>
            </a:r>
            <a:r>
              <a:rPr lang="pt-PT" dirty="0"/>
              <a:t> </a:t>
            </a:r>
            <a:r>
              <a:rPr lang="pt-PT" dirty="0" err="1"/>
              <a:t>not</a:t>
            </a:r>
            <a:r>
              <a:rPr lang="pt-PT" dirty="0"/>
              <a:t> </a:t>
            </a:r>
            <a:r>
              <a:rPr lang="pt-PT" dirty="0" err="1"/>
              <a:t>succeed</a:t>
            </a:r>
            <a:r>
              <a:rPr lang="pt-PT" dirty="0"/>
              <a:t>. </a:t>
            </a:r>
            <a:r>
              <a:rPr lang="pt-PT" dirty="0" err="1"/>
              <a:t>Rather</a:t>
            </a:r>
            <a:r>
              <a:rPr lang="pt-PT" dirty="0"/>
              <a:t> </a:t>
            </a:r>
            <a:r>
              <a:rPr lang="pt-PT" dirty="0" err="1"/>
              <a:t>one</a:t>
            </a:r>
            <a:r>
              <a:rPr lang="pt-PT" dirty="0"/>
              <a:t> </a:t>
            </a:r>
            <a:r>
              <a:rPr lang="pt-PT" dirty="0" err="1"/>
              <a:t>should</a:t>
            </a:r>
            <a:r>
              <a:rPr lang="pt-PT" dirty="0"/>
              <a:t> </a:t>
            </a:r>
            <a:r>
              <a:rPr lang="pt-PT" dirty="0" err="1"/>
              <a:t>convince</a:t>
            </a:r>
            <a:r>
              <a:rPr lang="pt-PT" dirty="0"/>
              <a:t> </a:t>
            </a:r>
            <a:r>
              <a:rPr lang="pt-PT" dirty="0" err="1"/>
              <a:t>people</a:t>
            </a:r>
            <a:r>
              <a:rPr lang="pt-PT" dirty="0"/>
              <a:t> to </a:t>
            </a:r>
            <a:r>
              <a:rPr lang="pt-PT" dirty="0" err="1"/>
              <a:t>change</a:t>
            </a:r>
            <a:r>
              <a:rPr lang="pt-PT" dirty="0"/>
              <a:t> </a:t>
            </a:r>
            <a:r>
              <a:rPr lang="pt-PT" dirty="0" err="1"/>
              <a:t>their</a:t>
            </a:r>
            <a:r>
              <a:rPr lang="pt-PT" dirty="0"/>
              <a:t> </a:t>
            </a:r>
            <a:r>
              <a:rPr lang="pt-PT" dirty="0" err="1"/>
              <a:t>intention</a:t>
            </a:r>
            <a:r>
              <a:rPr lang="pt-PT" dirty="0"/>
              <a:t> to </a:t>
            </a:r>
            <a:r>
              <a:rPr lang="pt-PT" dirty="0" err="1"/>
              <a:t>change</a:t>
            </a:r>
            <a:r>
              <a:rPr lang="pt-PT" dirty="0"/>
              <a:t>, </a:t>
            </a:r>
            <a:r>
              <a:rPr lang="pt-PT" dirty="0" err="1"/>
              <a:t>by</a:t>
            </a:r>
            <a:r>
              <a:rPr lang="pt-PT" dirty="0"/>
              <a:t> </a:t>
            </a:r>
            <a:r>
              <a:rPr lang="pt-PT" dirty="0" err="1"/>
              <a:t>giving</a:t>
            </a:r>
            <a:r>
              <a:rPr lang="pt-PT" dirty="0"/>
              <a:t> a </a:t>
            </a:r>
            <a:r>
              <a:rPr lang="pt-PT" dirty="0" err="1"/>
              <a:t>lot</a:t>
            </a:r>
            <a:r>
              <a:rPr lang="pt-PT" dirty="0"/>
              <a:t> </a:t>
            </a:r>
            <a:r>
              <a:rPr lang="pt-PT" dirty="0" err="1"/>
              <a:t>of</a:t>
            </a:r>
            <a:r>
              <a:rPr lang="pt-PT" dirty="0"/>
              <a:t> </a:t>
            </a:r>
            <a:r>
              <a:rPr lang="pt-PT" dirty="0" err="1"/>
              <a:t>attention</a:t>
            </a:r>
            <a:r>
              <a:rPr lang="pt-PT" dirty="0"/>
              <a:t> to </a:t>
            </a:r>
            <a:r>
              <a:rPr lang="pt-PT" dirty="0" err="1"/>
              <a:t>attitudes</a:t>
            </a:r>
            <a:r>
              <a:rPr lang="pt-PT" dirty="0"/>
              <a:t>, subjective </a:t>
            </a:r>
            <a:r>
              <a:rPr lang="pt-PT" dirty="0" err="1"/>
              <a:t>norms</a:t>
            </a:r>
            <a:r>
              <a:rPr lang="pt-PT" dirty="0"/>
              <a:t> </a:t>
            </a:r>
            <a:r>
              <a:rPr lang="pt-PT" dirty="0" err="1"/>
              <a:t>and</a:t>
            </a:r>
            <a:r>
              <a:rPr lang="pt-PT" dirty="0"/>
              <a:t> </a:t>
            </a:r>
            <a:r>
              <a:rPr lang="pt-PT" dirty="0" err="1"/>
              <a:t>perceived</a:t>
            </a:r>
            <a:r>
              <a:rPr lang="pt-PT" dirty="0"/>
              <a:t> </a:t>
            </a:r>
            <a:r>
              <a:rPr lang="pt-PT" dirty="0" err="1"/>
              <a:t>behavior</a:t>
            </a:r>
            <a:r>
              <a:rPr lang="pt-PT" dirty="0"/>
              <a:t> </a:t>
            </a:r>
            <a:r>
              <a:rPr lang="pt-PT" dirty="0" err="1"/>
              <a:t>control</a:t>
            </a:r>
            <a:r>
              <a:rPr lang="pt-PT" dirty="0"/>
              <a:t>. </a:t>
            </a:r>
          </a:p>
          <a:p>
            <a:pPr algn="just" eaLnBrk="1" hangingPunct="1">
              <a:lnSpc>
                <a:spcPct val="80000"/>
              </a:lnSpc>
              <a:defRPr/>
            </a:pPr>
            <a:endParaRPr lang="pt-PT" dirty="0"/>
          </a:p>
        </p:txBody>
      </p:sp>
    </p:spTree>
    <p:extLst>
      <p:ext uri="{BB962C8B-B14F-4D97-AF65-F5344CB8AC3E}">
        <p14:creationId xmlns:p14="http://schemas.microsoft.com/office/powerpoint/2010/main" val="39733004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Dimensions of Change</a:t>
            </a:r>
            <a:br>
              <a:rPr lang="en-GB" altLang="ja-JP" sz="4000" b="1" dirty="0">
                <a:ea typeface="ＭＳ Ｐゴシック" charset="-128"/>
              </a:rPr>
            </a:br>
            <a:r>
              <a:rPr lang="en-GB" altLang="ja-JP" sz="4000" b="1" dirty="0">
                <a:ea typeface="ＭＳ Ｐゴシック" charset="-128"/>
              </a:rPr>
              <a:t>(Pettigrew and </a:t>
            </a:r>
            <a:r>
              <a:rPr lang="en-GB" altLang="ja-JP" sz="4000" b="1" dirty="0" err="1">
                <a:ea typeface="ＭＳ Ｐゴシック" charset="-128"/>
              </a:rPr>
              <a:t>Whipp</a:t>
            </a:r>
            <a:r>
              <a:rPr lang="en-GB" altLang="ja-JP" sz="4000" b="1" dirty="0">
                <a:ea typeface="ＭＳ Ｐゴシック" charset="-128"/>
              </a:rPr>
              <a:t>)</a:t>
            </a:r>
            <a:r>
              <a:rPr lang="pt-PT" altLang="ja-JP" sz="4000" dirty="0">
                <a:ea typeface="ＭＳ Ｐゴシック" charset="-128"/>
              </a:rPr>
              <a:t> </a:t>
            </a:r>
            <a:endParaRPr lang="pt-PT" sz="4000" dirty="0"/>
          </a:p>
        </p:txBody>
      </p:sp>
      <p:sp>
        <p:nvSpPr>
          <p:cNvPr id="26627" name="Rectangle 3"/>
          <p:cNvSpPr>
            <a:spLocks noGrp="1" noChangeArrowheads="1"/>
          </p:cNvSpPr>
          <p:nvPr>
            <p:ph type="body" idx="1"/>
          </p:nvPr>
        </p:nvSpPr>
        <p:spPr/>
        <p:txBody>
          <a:bodyPr>
            <a:normAutofit/>
          </a:bodyPr>
          <a:lstStyle/>
          <a:p>
            <a:pPr algn="just" eaLnBrk="1" hangingPunct="1">
              <a:lnSpc>
                <a:spcPct val="90000"/>
              </a:lnSpc>
            </a:pPr>
            <a:r>
              <a:rPr lang="en-GB" altLang="pt-PT" dirty="0"/>
              <a:t>In their book 'Managing Change for Competitive Success' (1991) Andrew Pettigrew and Richard </a:t>
            </a:r>
            <a:r>
              <a:rPr lang="en-GB" altLang="pt-PT" dirty="0" err="1"/>
              <a:t>Whipp</a:t>
            </a:r>
            <a:r>
              <a:rPr lang="en-GB" altLang="pt-PT" dirty="0"/>
              <a:t> distinguish between three dimensions of strategic change.</a:t>
            </a:r>
          </a:p>
          <a:p>
            <a:pPr algn="just" eaLnBrk="1" hangingPunct="1">
              <a:lnSpc>
                <a:spcPct val="90000"/>
              </a:lnSpc>
              <a:buFontTx/>
              <a:buNone/>
            </a:pPr>
            <a:endParaRPr lang="en-GB" altLang="pt-PT" b="1" dirty="0"/>
          </a:p>
          <a:p>
            <a:pPr algn="just" eaLnBrk="1" hangingPunct="1">
              <a:lnSpc>
                <a:spcPct val="90000"/>
              </a:lnSpc>
            </a:pPr>
            <a:r>
              <a:rPr lang="en-GB" altLang="pt-PT" b="1" dirty="0"/>
              <a:t>WHAT ARE THE THREE DIMENSIONS OF STRATEGIC CHANGE? </a:t>
            </a:r>
            <a:r>
              <a:rPr lang="pt-PT" altLang="pt-PT" b="1" dirty="0" err="1"/>
              <a:t>Explanation</a:t>
            </a:r>
            <a:endParaRPr lang="pt-PT" altLang="pt-PT" b="1" dirty="0"/>
          </a:p>
          <a:p>
            <a:pPr algn="just" eaLnBrk="1" hangingPunct="1">
              <a:lnSpc>
                <a:spcPct val="90000"/>
              </a:lnSpc>
            </a:pPr>
            <a:r>
              <a:rPr lang="en-GB" altLang="pt-PT" b="1" dirty="0"/>
              <a:t>Content</a:t>
            </a:r>
            <a:r>
              <a:rPr lang="en-GB" altLang="pt-PT" dirty="0"/>
              <a:t> (objectives, purpose and goals) - WHAT</a:t>
            </a:r>
            <a:endParaRPr lang="pt-PT" altLang="pt-PT" b="1" dirty="0"/>
          </a:p>
          <a:p>
            <a:pPr algn="just" eaLnBrk="1" hangingPunct="1">
              <a:lnSpc>
                <a:spcPct val="90000"/>
              </a:lnSpc>
            </a:pPr>
            <a:r>
              <a:rPr lang="pt-PT" altLang="pt-PT" b="1" dirty="0" err="1"/>
              <a:t>Process</a:t>
            </a:r>
            <a:r>
              <a:rPr lang="pt-PT" altLang="pt-PT" dirty="0"/>
              <a:t> (</a:t>
            </a:r>
            <a:r>
              <a:rPr lang="pt-PT" altLang="pt-PT" dirty="0" err="1"/>
              <a:t>implementation</a:t>
            </a:r>
            <a:r>
              <a:rPr lang="pt-PT" altLang="pt-PT" dirty="0"/>
              <a:t>) - HOW</a:t>
            </a:r>
            <a:endParaRPr lang="en-GB" altLang="pt-PT" b="1" dirty="0"/>
          </a:p>
          <a:p>
            <a:pPr algn="just" eaLnBrk="1" hangingPunct="1">
              <a:lnSpc>
                <a:spcPct val="90000"/>
              </a:lnSpc>
            </a:pPr>
            <a:r>
              <a:rPr lang="en-GB" altLang="pt-PT" b="1" dirty="0"/>
              <a:t>Context</a:t>
            </a:r>
            <a:r>
              <a:rPr lang="en-GB" altLang="pt-PT" dirty="0"/>
              <a:t> (the internal and external environment) - WHERE</a:t>
            </a:r>
            <a:endParaRPr lang="pt-PT" altLang="pt-PT" dirty="0"/>
          </a:p>
        </p:txBody>
      </p:sp>
    </p:spTree>
    <p:extLst>
      <p:ext uri="{BB962C8B-B14F-4D97-AF65-F5344CB8AC3E}">
        <p14:creationId xmlns:p14="http://schemas.microsoft.com/office/powerpoint/2010/main" val="1818356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Dimensions of Change</a:t>
            </a:r>
            <a:br>
              <a:rPr lang="en-GB" altLang="ja-JP" sz="4000" b="1" dirty="0">
                <a:ea typeface="ＭＳ Ｐゴシック" charset="-128"/>
              </a:rPr>
            </a:br>
            <a:r>
              <a:rPr lang="en-GB" altLang="ja-JP" sz="4000" b="1" dirty="0">
                <a:ea typeface="ＭＳ Ｐゴシック" charset="-128"/>
              </a:rPr>
              <a:t>(Pettigrew and </a:t>
            </a:r>
            <a:r>
              <a:rPr lang="en-GB" altLang="ja-JP" sz="4000" b="1" dirty="0" err="1">
                <a:ea typeface="ＭＳ Ｐゴシック" charset="-128"/>
              </a:rPr>
              <a:t>Whipp</a:t>
            </a:r>
            <a:r>
              <a:rPr lang="en-GB" altLang="ja-JP" sz="4000" b="1" dirty="0">
                <a:ea typeface="ＭＳ Ｐゴシック" charset="-128"/>
              </a:rPr>
              <a:t>)</a:t>
            </a:r>
            <a:endParaRPr lang="pt-PT" sz="4000" b="1" dirty="0"/>
          </a:p>
        </p:txBody>
      </p:sp>
      <p:sp>
        <p:nvSpPr>
          <p:cNvPr id="27651" name="Rectangle 3"/>
          <p:cNvSpPr>
            <a:spLocks noGrp="1" noChangeArrowheads="1"/>
          </p:cNvSpPr>
          <p:nvPr>
            <p:ph type="body" idx="1"/>
          </p:nvPr>
        </p:nvSpPr>
        <p:spPr/>
        <p:txBody>
          <a:bodyPr>
            <a:normAutofit fontScale="85000" lnSpcReduction="20000"/>
          </a:bodyPr>
          <a:lstStyle/>
          <a:p>
            <a:pPr eaLnBrk="1" hangingPunct="1">
              <a:lnSpc>
                <a:spcPct val="80000"/>
              </a:lnSpc>
            </a:pPr>
            <a:endParaRPr lang="en-GB" altLang="pt-PT" sz="1600" dirty="0"/>
          </a:p>
          <a:p>
            <a:pPr algn="just" eaLnBrk="1" hangingPunct="1">
              <a:lnSpc>
                <a:spcPct val="80000"/>
              </a:lnSpc>
            </a:pPr>
            <a:r>
              <a:rPr lang="en-GB" altLang="pt-PT" sz="3500" dirty="0" smtClean="0"/>
              <a:t>Pettigrew and </a:t>
            </a:r>
            <a:r>
              <a:rPr lang="en-GB" altLang="pt-PT" sz="3500" dirty="0" err="1" smtClean="0"/>
              <a:t>Whipp</a:t>
            </a:r>
            <a:r>
              <a:rPr lang="en-GB" altLang="pt-PT" sz="3500" dirty="0" smtClean="0"/>
              <a:t> emphasize the continuous interplay between these change dimensions. The implementation of change is an "iterative, cumulative and reformulation-in-use process." Successful change is a result of the interaction between the content or what of change (objectives, purpose and goals); the process or how of change (implementation); and the organizational context or where of change (the internal and external environment).</a:t>
            </a:r>
          </a:p>
          <a:p>
            <a:pPr marL="0" indent="0" algn="just">
              <a:lnSpc>
                <a:spcPct val="80000"/>
              </a:lnSpc>
              <a:buNone/>
            </a:pPr>
            <a:endParaRPr lang="en-GB" altLang="ja-JP" sz="3500" dirty="0"/>
          </a:p>
          <a:p>
            <a:pPr algn="just">
              <a:lnSpc>
                <a:spcPct val="80000"/>
              </a:lnSpc>
            </a:pPr>
            <a:r>
              <a:rPr lang="en-GB" altLang="ja-JP" sz="3500" dirty="0"/>
              <a:t>Based on substantial empirical research, they also present five central interrelated factors, belonging to successfully managing strategic </a:t>
            </a:r>
            <a:r>
              <a:rPr lang="en-GB" altLang="ja-JP" sz="3500" dirty="0" smtClean="0"/>
              <a:t>ch</a:t>
            </a:r>
            <a:r>
              <a:rPr lang="en-GB" altLang="ja-JP" sz="3500" dirty="0" smtClean="0">
                <a:ea typeface="ＭＳ Ｐゴシック" panose="020B0600070205080204" pitchFamily="34" charset="-128"/>
              </a:rPr>
              <a:t>ange.</a:t>
            </a:r>
            <a:r>
              <a:rPr lang="en-GB" altLang="ja-JP" dirty="0">
                <a:ea typeface="ＭＳ Ｐゴシック" panose="020B0600070205080204" pitchFamily="34" charset="-128"/>
              </a:rPr>
              <a:t/>
            </a:r>
            <a:br>
              <a:rPr lang="en-GB" altLang="ja-JP" dirty="0">
                <a:ea typeface="ＭＳ Ｐゴシック" panose="020B0600070205080204" pitchFamily="34" charset="-128"/>
              </a:rPr>
            </a:br>
            <a:r>
              <a:rPr lang="en-GB" altLang="ja-JP" dirty="0">
                <a:ea typeface="ＭＳ Ｐゴシック" panose="020B0600070205080204" pitchFamily="34" charset="-128"/>
              </a:rPr>
              <a:t/>
            </a:r>
            <a:br>
              <a:rPr lang="en-GB" altLang="ja-JP" dirty="0">
                <a:ea typeface="ＭＳ Ｐゴシック" panose="020B0600070205080204" pitchFamily="34" charset="-128"/>
              </a:rPr>
            </a:br>
            <a:endParaRPr lang="pt-PT" altLang="pt-PT" dirty="0"/>
          </a:p>
        </p:txBody>
      </p:sp>
    </p:spTree>
    <p:extLst>
      <p:ext uri="{BB962C8B-B14F-4D97-AF65-F5344CB8AC3E}">
        <p14:creationId xmlns:p14="http://schemas.microsoft.com/office/powerpoint/2010/main" val="90227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Dimensions of Change</a:t>
            </a:r>
            <a:br>
              <a:rPr lang="en-GB" altLang="ja-JP" sz="4000" b="1" dirty="0">
                <a:ea typeface="ＭＳ Ｐゴシック" charset="-128"/>
              </a:rPr>
            </a:br>
            <a:r>
              <a:rPr lang="en-GB" altLang="ja-JP" sz="4000" b="1" dirty="0">
                <a:ea typeface="ＭＳ Ｐゴシック" charset="-128"/>
              </a:rPr>
              <a:t>(Pettigrew and </a:t>
            </a:r>
            <a:r>
              <a:rPr lang="en-GB" altLang="ja-JP" sz="4000" b="1" dirty="0" err="1">
                <a:ea typeface="ＭＳ Ｐゴシック" charset="-128"/>
              </a:rPr>
              <a:t>Whipp</a:t>
            </a:r>
            <a:r>
              <a:rPr lang="en-GB" altLang="ja-JP" sz="4000" b="1" dirty="0">
                <a:ea typeface="ＭＳ Ｐゴシック" charset="-128"/>
              </a:rPr>
              <a:t>)</a:t>
            </a:r>
            <a:endParaRPr lang="pt-PT" sz="4000" b="1" dirty="0"/>
          </a:p>
        </p:txBody>
      </p:sp>
      <p:sp>
        <p:nvSpPr>
          <p:cNvPr id="28675" name="Rectangle 3"/>
          <p:cNvSpPr>
            <a:spLocks noGrp="1" noChangeArrowheads="1"/>
          </p:cNvSpPr>
          <p:nvPr>
            <p:ph type="body" idx="1"/>
          </p:nvPr>
        </p:nvSpPr>
        <p:spPr/>
        <p:txBody>
          <a:bodyPr>
            <a:normAutofit/>
          </a:bodyPr>
          <a:lstStyle/>
          <a:p>
            <a:pPr algn="just" eaLnBrk="1" hangingPunct="1">
              <a:lnSpc>
                <a:spcPct val="80000"/>
              </a:lnSpc>
            </a:pPr>
            <a:r>
              <a:rPr lang="en-GB" altLang="pt-PT" b="1" dirty="0"/>
              <a:t>FIVE CHANGE FACTORS OF PETTIGREW AND WHIPP</a:t>
            </a:r>
            <a:endParaRPr lang="pt-PT" altLang="pt-PT" b="1" dirty="0"/>
          </a:p>
          <a:p>
            <a:pPr algn="just" eaLnBrk="1" hangingPunct="1">
              <a:lnSpc>
                <a:spcPct val="80000"/>
              </a:lnSpc>
            </a:pPr>
            <a:endParaRPr lang="en-GB" altLang="pt-PT" b="1" dirty="0"/>
          </a:p>
          <a:p>
            <a:pPr algn="just" eaLnBrk="1" hangingPunct="1">
              <a:lnSpc>
                <a:spcPct val="80000"/>
              </a:lnSpc>
            </a:pPr>
            <a:r>
              <a:rPr lang="en-GB" altLang="pt-PT" b="1" dirty="0"/>
              <a:t>Environmental assessment</a:t>
            </a:r>
            <a:r>
              <a:rPr lang="en-GB" altLang="pt-PT" dirty="0"/>
              <a:t>. Continuous monitoring of both the internal and external environment [competition] of the organization through open learning systems.</a:t>
            </a:r>
            <a:endParaRPr lang="en-GB" altLang="pt-PT" b="1" dirty="0"/>
          </a:p>
          <a:p>
            <a:pPr algn="just" eaLnBrk="1" hangingPunct="1">
              <a:lnSpc>
                <a:spcPct val="80000"/>
              </a:lnSpc>
            </a:pPr>
            <a:endParaRPr lang="en-GB" altLang="pt-PT" b="1" dirty="0"/>
          </a:p>
          <a:p>
            <a:pPr algn="just" eaLnBrk="1" hangingPunct="1">
              <a:lnSpc>
                <a:spcPct val="80000"/>
              </a:lnSpc>
            </a:pPr>
            <a:r>
              <a:rPr lang="en-GB" altLang="pt-PT" b="1" dirty="0"/>
              <a:t>Human resources as assets and liabilities</a:t>
            </a:r>
            <a:r>
              <a:rPr lang="en-GB" altLang="pt-PT" dirty="0"/>
              <a:t>. Employees should know that they are seen as valuable, and they should feel that the organization trusts them.</a:t>
            </a:r>
            <a:endParaRPr lang="en-GB" altLang="pt-PT" b="1" dirty="0"/>
          </a:p>
          <a:p>
            <a:pPr algn="just" eaLnBrk="1" hangingPunct="1">
              <a:lnSpc>
                <a:spcPct val="80000"/>
              </a:lnSpc>
            </a:pPr>
            <a:endParaRPr lang="pt-PT" altLang="pt-PT" dirty="0"/>
          </a:p>
        </p:txBody>
      </p:sp>
    </p:spTree>
    <p:extLst>
      <p:ext uri="{BB962C8B-B14F-4D97-AF65-F5344CB8AC3E}">
        <p14:creationId xmlns:p14="http://schemas.microsoft.com/office/powerpoint/2010/main" val="498396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en-US" b="1" dirty="0" smtClean="0"/>
              <a:t>Dimensions of Change</a:t>
            </a:r>
            <a:br>
              <a:rPr lang="en-US" b="1" dirty="0" smtClean="0"/>
            </a:br>
            <a:r>
              <a:rPr lang="en-US" b="1" dirty="0" smtClean="0"/>
              <a:t>(Pettigrew and </a:t>
            </a:r>
            <a:r>
              <a:rPr lang="en-US" b="1" dirty="0" err="1" smtClean="0"/>
              <a:t>Whipp</a:t>
            </a:r>
            <a:r>
              <a:rPr lang="en-US" b="1" dirty="0" smtClean="0"/>
              <a:t>)</a:t>
            </a:r>
            <a:endParaRPr lang="pt-PT" b="1" dirty="0" smtClean="0"/>
          </a:p>
        </p:txBody>
      </p:sp>
      <p:sp>
        <p:nvSpPr>
          <p:cNvPr id="29699" name="Content Placeholder 2"/>
          <p:cNvSpPr>
            <a:spLocks noGrp="1"/>
          </p:cNvSpPr>
          <p:nvPr>
            <p:ph idx="1"/>
          </p:nvPr>
        </p:nvSpPr>
        <p:spPr/>
        <p:txBody>
          <a:bodyPr>
            <a:noAutofit/>
          </a:bodyPr>
          <a:lstStyle/>
          <a:p>
            <a:pPr algn="just" eaLnBrk="1" hangingPunct="1"/>
            <a:r>
              <a:rPr lang="en-US" altLang="pt-PT" sz="2400" b="1" dirty="0"/>
              <a:t>Linking strategic and operational change</a:t>
            </a:r>
            <a:r>
              <a:rPr lang="en-US" altLang="pt-PT" sz="2400" dirty="0"/>
              <a:t>. Intentions are implemented through time. Bundling of operational activities is powerful and can lead to new strategic changes.</a:t>
            </a:r>
          </a:p>
          <a:p>
            <a:pPr algn="just" eaLnBrk="1" hangingPunct="1"/>
            <a:endParaRPr lang="en-US" altLang="pt-PT" sz="2400" dirty="0"/>
          </a:p>
          <a:p>
            <a:pPr algn="just" eaLnBrk="1" hangingPunct="1"/>
            <a:r>
              <a:rPr lang="en-US" altLang="pt-PT" sz="2400" b="1" dirty="0"/>
              <a:t>Leading the change</a:t>
            </a:r>
            <a:r>
              <a:rPr lang="en-US" altLang="pt-PT" sz="2400" dirty="0"/>
              <a:t>. Move the organization ahead. Creating the right climate for change. Coordinating activities. Steering. Set the agenda not only for the direction of the change, but also for the right vision and values.</a:t>
            </a:r>
          </a:p>
          <a:p>
            <a:pPr algn="just" eaLnBrk="1" hangingPunct="1"/>
            <a:endParaRPr lang="en-US" altLang="pt-PT" sz="2400" dirty="0"/>
          </a:p>
          <a:p>
            <a:pPr algn="just" eaLnBrk="1" hangingPunct="1"/>
            <a:r>
              <a:rPr lang="en-US" altLang="pt-PT" sz="2400" b="1" dirty="0"/>
              <a:t>Overall coherence</a:t>
            </a:r>
            <a:r>
              <a:rPr lang="en-US" altLang="pt-PT" sz="2400" dirty="0"/>
              <a:t>. A change strategy should be consistent (clear goals), consonant (with its environment), provide a competitive edge and be feasible.</a:t>
            </a:r>
            <a:endParaRPr lang="pt-PT" altLang="pt-PT" sz="2400" dirty="0"/>
          </a:p>
        </p:txBody>
      </p:sp>
    </p:spTree>
    <p:extLst>
      <p:ext uri="{BB962C8B-B14F-4D97-AF65-F5344CB8AC3E}">
        <p14:creationId xmlns:p14="http://schemas.microsoft.com/office/powerpoint/2010/main" val="1851529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Change</a:t>
            </a:r>
            <a:r>
              <a:rPr lang="pt-PT" altLang="ja-JP" sz="4000" b="1" dirty="0">
                <a:ea typeface="ＭＳ Ｐゴシック" charset="-128"/>
              </a:rPr>
              <a:t> </a:t>
            </a:r>
            <a:r>
              <a:rPr lang="pt-PT" altLang="ja-JP" sz="4000" b="1" dirty="0" err="1">
                <a:ea typeface="ＭＳ Ｐゴシック" charset="-128"/>
              </a:rPr>
              <a:t>Model</a:t>
            </a:r>
            <a:r>
              <a:rPr lang="pt-PT" altLang="ja-JP" sz="4000" b="1" dirty="0">
                <a:ea typeface="ＭＳ Ｐゴシック" charset="-128"/>
              </a:rPr>
              <a:t> (</a:t>
            </a:r>
            <a:r>
              <a:rPr lang="pt-PT" altLang="ja-JP" sz="4000" b="1" dirty="0" err="1">
                <a:ea typeface="ＭＳ Ｐゴシック" charset="-128"/>
              </a:rPr>
              <a:t>Beckhard</a:t>
            </a:r>
            <a:r>
              <a:rPr lang="pt-PT" altLang="ja-JP" sz="4000" b="1" dirty="0">
                <a:ea typeface="ＭＳ Ｐゴシック" charset="-128"/>
              </a:rPr>
              <a:t>)</a:t>
            </a:r>
            <a:br>
              <a:rPr lang="pt-PT" altLang="ja-JP" sz="4000" b="1" dirty="0">
                <a:ea typeface="ＭＳ Ｐゴシック" charset="-128"/>
              </a:rPr>
            </a:br>
            <a:r>
              <a:rPr lang="pt-PT" altLang="ja-JP" sz="4000" b="1" dirty="0" err="1">
                <a:ea typeface="ＭＳ Ｐゴシック" charset="-128"/>
              </a:rPr>
              <a:t>Change</a:t>
            </a:r>
            <a:r>
              <a:rPr lang="pt-PT" altLang="ja-JP" sz="4000" b="1" dirty="0">
                <a:ea typeface="ＭＳ Ｐゴシック" charset="-128"/>
              </a:rPr>
              <a:t> </a:t>
            </a:r>
            <a:r>
              <a:rPr lang="pt-PT" altLang="ja-JP" sz="4000" b="1" dirty="0" err="1">
                <a:ea typeface="ＭＳ Ｐゴシック" charset="-128"/>
              </a:rPr>
              <a:t>Equation</a:t>
            </a:r>
            <a:r>
              <a:rPr lang="pt-PT" altLang="ja-JP" sz="4000" b="1" dirty="0">
                <a:ea typeface="ＭＳ Ｐゴシック" charset="-128"/>
              </a:rPr>
              <a:t> </a:t>
            </a:r>
            <a:endParaRPr lang="pt-PT" sz="4000" b="1" dirty="0"/>
          </a:p>
        </p:txBody>
      </p:sp>
      <p:sp>
        <p:nvSpPr>
          <p:cNvPr id="30723" name="Rectangle 3"/>
          <p:cNvSpPr>
            <a:spLocks noGrp="1" noChangeArrowheads="1"/>
          </p:cNvSpPr>
          <p:nvPr>
            <p:ph type="body" idx="1"/>
          </p:nvPr>
        </p:nvSpPr>
        <p:spPr/>
        <p:txBody>
          <a:bodyPr>
            <a:normAutofit fontScale="85000" lnSpcReduction="10000"/>
          </a:bodyPr>
          <a:lstStyle/>
          <a:p>
            <a:pPr algn="just" eaLnBrk="1" hangingPunct="1">
              <a:lnSpc>
                <a:spcPct val="80000"/>
              </a:lnSpc>
            </a:pPr>
            <a:r>
              <a:rPr lang="pt-PT" altLang="pt-PT" dirty="0" err="1"/>
              <a:t>The</a:t>
            </a:r>
            <a:r>
              <a:rPr lang="pt-PT" altLang="pt-PT" dirty="0"/>
              <a:t> </a:t>
            </a:r>
            <a:r>
              <a:rPr lang="pt-PT" altLang="pt-PT" dirty="0" err="1"/>
              <a:t>Change</a:t>
            </a:r>
            <a:r>
              <a:rPr lang="pt-PT" altLang="pt-PT" dirty="0"/>
              <a:t> </a:t>
            </a:r>
            <a:r>
              <a:rPr lang="pt-PT" altLang="pt-PT" dirty="0" err="1"/>
              <a:t>Model</a:t>
            </a:r>
            <a:r>
              <a:rPr lang="pt-PT" altLang="pt-PT" dirty="0"/>
              <a:t> (</a:t>
            </a:r>
            <a:r>
              <a:rPr lang="pt-PT" altLang="pt-PT" dirty="0" err="1"/>
              <a:t>also</a:t>
            </a:r>
            <a:r>
              <a:rPr lang="pt-PT" altLang="pt-PT" dirty="0"/>
              <a:t>: </a:t>
            </a:r>
            <a:r>
              <a:rPr lang="pt-PT" altLang="pt-PT" dirty="0" err="1"/>
              <a:t>Change</a:t>
            </a:r>
            <a:r>
              <a:rPr lang="pt-PT" altLang="pt-PT" dirty="0"/>
              <a:t> Formula, </a:t>
            </a:r>
            <a:r>
              <a:rPr lang="pt-PT" altLang="pt-PT" dirty="0" err="1"/>
              <a:t>Change</a:t>
            </a:r>
            <a:r>
              <a:rPr lang="pt-PT" altLang="pt-PT" dirty="0"/>
              <a:t> </a:t>
            </a:r>
            <a:r>
              <a:rPr lang="pt-PT" altLang="pt-PT" dirty="0" err="1"/>
              <a:t>Equation</a:t>
            </a:r>
            <a:r>
              <a:rPr lang="pt-PT" altLang="pt-PT" dirty="0"/>
              <a:t>) </a:t>
            </a:r>
            <a:r>
              <a:rPr lang="pt-PT" altLang="pt-PT" dirty="0" err="1"/>
              <a:t>of</a:t>
            </a:r>
            <a:r>
              <a:rPr lang="pt-PT" altLang="pt-PT" dirty="0"/>
              <a:t> Richard </a:t>
            </a:r>
            <a:r>
              <a:rPr lang="pt-PT" altLang="pt-PT" dirty="0" err="1"/>
              <a:t>Beckhard</a:t>
            </a:r>
            <a:r>
              <a:rPr lang="pt-PT" altLang="pt-PT" dirty="0"/>
              <a:t> </a:t>
            </a:r>
            <a:r>
              <a:rPr lang="pt-PT" altLang="pt-PT" dirty="0" err="1"/>
              <a:t>and</a:t>
            </a:r>
            <a:r>
              <a:rPr lang="pt-PT" altLang="pt-PT" dirty="0"/>
              <a:t> </a:t>
            </a:r>
            <a:r>
              <a:rPr lang="pt-PT" altLang="pt-PT" dirty="0" err="1"/>
              <a:t>Reuben</a:t>
            </a:r>
            <a:r>
              <a:rPr lang="pt-PT" altLang="pt-PT" dirty="0"/>
              <a:t> T. </a:t>
            </a:r>
            <a:r>
              <a:rPr lang="pt-PT" altLang="pt-PT" dirty="0" err="1"/>
              <a:t>Harris</a:t>
            </a:r>
            <a:r>
              <a:rPr lang="pt-PT" altLang="pt-PT" dirty="0"/>
              <a:t> (1987) </a:t>
            </a:r>
            <a:r>
              <a:rPr lang="pt-PT" altLang="pt-PT" dirty="0" err="1"/>
              <a:t>is</a:t>
            </a:r>
            <a:r>
              <a:rPr lang="pt-PT" altLang="pt-PT" dirty="0"/>
              <a:t> </a:t>
            </a:r>
            <a:r>
              <a:rPr lang="pt-PT" altLang="pt-PT" dirty="0" err="1"/>
              <a:t>actually</a:t>
            </a:r>
            <a:r>
              <a:rPr lang="pt-PT" altLang="pt-PT" dirty="0"/>
              <a:t> </a:t>
            </a:r>
            <a:r>
              <a:rPr lang="pt-PT" altLang="pt-PT" dirty="0" err="1"/>
              <a:t>attributed</a:t>
            </a:r>
            <a:r>
              <a:rPr lang="pt-PT" altLang="pt-PT" dirty="0"/>
              <a:t> </a:t>
            </a:r>
            <a:r>
              <a:rPr lang="pt-PT" altLang="pt-PT" dirty="0" err="1"/>
              <a:t>by</a:t>
            </a:r>
            <a:r>
              <a:rPr lang="pt-PT" altLang="pt-PT" dirty="0"/>
              <a:t> </a:t>
            </a:r>
            <a:r>
              <a:rPr lang="pt-PT" altLang="pt-PT" dirty="0" err="1"/>
              <a:t>them</a:t>
            </a:r>
            <a:r>
              <a:rPr lang="pt-PT" altLang="pt-PT" dirty="0"/>
              <a:t> to  David </a:t>
            </a:r>
            <a:r>
              <a:rPr lang="pt-PT" altLang="pt-PT" dirty="0" err="1"/>
              <a:t>Gleicher</a:t>
            </a:r>
            <a:r>
              <a:rPr lang="pt-PT" altLang="pt-PT" dirty="0"/>
              <a:t>. </a:t>
            </a:r>
            <a:r>
              <a:rPr lang="pt-PT" altLang="pt-PT" dirty="0" err="1"/>
              <a:t>It</a:t>
            </a:r>
            <a:r>
              <a:rPr lang="pt-PT" altLang="pt-PT" dirty="0"/>
              <a:t> </a:t>
            </a:r>
            <a:r>
              <a:rPr lang="pt-PT" altLang="pt-PT" dirty="0" err="1"/>
              <a:t>is</a:t>
            </a:r>
            <a:r>
              <a:rPr lang="pt-PT" altLang="pt-PT" dirty="0"/>
              <a:t> a </a:t>
            </a:r>
            <a:r>
              <a:rPr lang="pt-PT" altLang="pt-PT" dirty="0" err="1"/>
              <a:t>simple</a:t>
            </a:r>
            <a:r>
              <a:rPr lang="pt-PT" altLang="pt-PT" dirty="0"/>
              <a:t> </a:t>
            </a:r>
            <a:r>
              <a:rPr lang="pt-PT" altLang="pt-PT" dirty="0" err="1"/>
              <a:t>yet</a:t>
            </a:r>
            <a:r>
              <a:rPr lang="pt-PT" altLang="pt-PT" dirty="0"/>
              <a:t> </a:t>
            </a:r>
            <a:r>
              <a:rPr lang="pt-PT" altLang="pt-PT" dirty="0" err="1"/>
              <a:t>powerful</a:t>
            </a:r>
            <a:r>
              <a:rPr lang="pt-PT" altLang="pt-PT" dirty="0"/>
              <a:t> </a:t>
            </a:r>
            <a:r>
              <a:rPr lang="pt-PT" altLang="pt-PT" dirty="0" err="1"/>
              <a:t>tool</a:t>
            </a:r>
            <a:r>
              <a:rPr lang="pt-PT" altLang="pt-PT" dirty="0"/>
              <a:t> </a:t>
            </a:r>
            <a:r>
              <a:rPr lang="pt-PT" altLang="pt-PT" dirty="0" err="1"/>
              <a:t>that</a:t>
            </a:r>
            <a:r>
              <a:rPr lang="pt-PT" altLang="pt-PT" dirty="0"/>
              <a:t> </a:t>
            </a:r>
            <a:r>
              <a:rPr lang="pt-PT" altLang="pt-PT" dirty="0" err="1"/>
              <a:t>gives</a:t>
            </a:r>
            <a:r>
              <a:rPr lang="pt-PT" altLang="pt-PT" dirty="0"/>
              <a:t> </a:t>
            </a:r>
            <a:r>
              <a:rPr lang="pt-PT" altLang="pt-PT" dirty="0" err="1"/>
              <a:t>you</a:t>
            </a:r>
            <a:r>
              <a:rPr lang="pt-PT" altLang="pt-PT" dirty="0"/>
              <a:t> a </a:t>
            </a:r>
            <a:r>
              <a:rPr lang="pt-PT" altLang="pt-PT" dirty="0" err="1"/>
              <a:t>quick</a:t>
            </a:r>
            <a:r>
              <a:rPr lang="pt-PT" altLang="pt-PT" dirty="0"/>
              <a:t>, </a:t>
            </a:r>
            <a:r>
              <a:rPr lang="pt-PT" altLang="pt-PT" dirty="0" err="1"/>
              <a:t>first</a:t>
            </a:r>
            <a:r>
              <a:rPr lang="pt-PT" altLang="pt-PT" dirty="0"/>
              <a:t> </a:t>
            </a:r>
            <a:r>
              <a:rPr lang="pt-PT" altLang="pt-PT" dirty="0" err="1"/>
              <a:t>impression</a:t>
            </a:r>
            <a:r>
              <a:rPr lang="pt-PT" altLang="pt-PT" dirty="0"/>
              <a:t> </a:t>
            </a:r>
            <a:r>
              <a:rPr lang="pt-PT" altLang="pt-PT" dirty="0" err="1"/>
              <a:t>of</a:t>
            </a:r>
            <a:r>
              <a:rPr lang="pt-PT" altLang="pt-PT" dirty="0"/>
              <a:t> </a:t>
            </a:r>
            <a:r>
              <a:rPr lang="pt-PT" altLang="pt-PT" dirty="0" err="1"/>
              <a:t>the</a:t>
            </a:r>
            <a:r>
              <a:rPr lang="pt-PT" altLang="pt-PT" dirty="0"/>
              <a:t> </a:t>
            </a:r>
            <a:r>
              <a:rPr lang="pt-PT" altLang="pt-PT" dirty="0" err="1"/>
              <a:t>possibilities</a:t>
            </a:r>
            <a:r>
              <a:rPr lang="pt-PT" altLang="pt-PT" dirty="0"/>
              <a:t> </a:t>
            </a:r>
            <a:r>
              <a:rPr lang="pt-PT" altLang="pt-PT" dirty="0" err="1"/>
              <a:t>and</a:t>
            </a:r>
            <a:r>
              <a:rPr lang="pt-PT" altLang="pt-PT" dirty="0"/>
              <a:t> </a:t>
            </a:r>
            <a:r>
              <a:rPr lang="pt-PT" altLang="pt-PT" dirty="0" err="1"/>
              <a:t>conditions</a:t>
            </a:r>
            <a:r>
              <a:rPr lang="pt-PT" altLang="pt-PT" dirty="0"/>
              <a:t> to </a:t>
            </a:r>
            <a:r>
              <a:rPr lang="pt-PT" altLang="pt-PT" dirty="0" err="1"/>
              <a:t>change</a:t>
            </a:r>
            <a:r>
              <a:rPr lang="pt-PT" altLang="pt-PT" dirty="0"/>
              <a:t> </a:t>
            </a:r>
            <a:r>
              <a:rPr lang="pt-PT" altLang="pt-PT" dirty="0" err="1"/>
              <a:t>an</a:t>
            </a:r>
            <a:r>
              <a:rPr lang="pt-PT" altLang="pt-PT" dirty="0"/>
              <a:t> </a:t>
            </a:r>
            <a:r>
              <a:rPr lang="pt-PT" altLang="pt-PT" dirty="0" err="1"/>
              <a:t>organization</a:t>
            </a:r>
            <a:r>
              <a:rPr lang="pt-PT" altLang="pt-PT" dirty="0"/>
              <a:t>.</a:t>
            </a:r>
          </a:p>
          <a:p>
            <a:pPr algn="just" eaLnBrk="1" hangingPunct="1">
              <a:lnSpc>
                <a:spcPct val="80000"/>
              </a:lnSpc>
            </a:pPr>
            <a:endParaRPr lang="pt-PT" altLang="pt-PT" b="1" dirty="0"/>
          </a:p>
          <a:p>
            <a:pPr algn="just" eaLnBrk="1" hangingPunct="1">
              <a:lnSpc>
                <a:spcPct val="80000"/>
              </a:lnSpc>
            </a:pPr>
            <a:r>
              <a:rPr lang="pt-PT" altLang="pt-PT" b="1" dirty="0"/>
              <a:t>A </a:t>
            </a:r>
            <a:r>
              <a:rPr lang="pt-PT" altLang="pt-PT" b="1" dirty="0" err="1"/>
              <a:t>milestone</a:t>
            </a:r>
            <a:r>
              <a:rPr lang="pt-PT" altLang="pt-PT" b="1" dirty="0"/>
              <a:t> in </a:t>
            </a:r>
            <a:r>
              <a:rPr lang="pt-PT" altLang="pt-PT" b="1" dirty="0" err="1"/>
              <a:t>Organizational</a:t>
            </a:r>
            <a:r>
              <a:rPr lang="pt-PT" altLang="pt-PT" b="1" dirty="0"/>
              <a:t> </a:t>
            </a:r>
            <a:r>
              <a:rPr lang="pt-PT" altLang="pt-PT" b="1" dirty="0" err="1"/>
              <a:t>Development</a:t>
            </a:r>
            <a:endParaRPr lang="pt-PT" altLang="pt-PT" b="1" dirty="0"/>
          </a:p>
          <a:p>
            <a:pPr algn="just" eaLnBrk="1" hangingPunct="1">
              <a:lnSpc>
                <a:spcPct val="80000"/>
              </a:lnSpc>
              <a:buFontTx/>
              <a:buNone/>
            </a:pPr>
            <a:r>
              <a:rPr lang="pt-PT" altLang="ja-JP" dirty="0">
                <a:ea typeface="ＭＳ Ｐゴシック" panose="020B0600070205080204" pitchFamily="34" charset="-128"/>
              </a:rPr>
              <a:t>	</a:t>
            </a:r>
            <a:r>
              <a:rPr lang="pt-PT" altLang="ja-JP" dirty="0" err="1">
                <a:ea typeface="ＭＳ Ｐゴシック" panose="020B0600070205080204" pitchFamily="34" charset="-128"/>
              </a:rPr>
              <a:t>Historically</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Change</a:t>
            </a:r>
            <a:r>
              <a:rPr lang="pt-PT" altLang="ja-JP" dirty="0">
                <a:ea typeface="ＭＳ Ｐゴシック" panose="020B0600070205080204" pitchFamily="34" charset="-128"/>
              </a:rPr>
              <a:t> </a:t>
            </a:r>
            <a:r>
              <a:rPr lang="pt-PT" altLang="ja-JP" dirty="0" err="1">
                <a:ea typeface="ＭＳ Ｐゴシック" panose="020B0600070205080204" pitchFamily="34" charset="-128"/>
              </a:rPr>
              <a:t>Equation</a:t>
            </a:r>
            <a:r>
              <a:rPr lang="pt-PT" altLang="ja-JP" dirty="0">
                <a:ea typeface="ＭＳ Ｐゴシック" panose="020B0600070205080204" pitchFamily="34" charset="-128"/>
              </a:rPr>
              <a:t> can </a:t>
            </a:r>
            <a:r>
              <a:rPr lang="pt-PT" altLang="ja-JP" dirty="0" err="1">
                <a:ea typeface="ＭＳ Ｐゴシック" panose="020B0600070205080204" pitchFamily="34" charset="-128"/>
              </a:rPr>
              <a:t>be</a:t>
            </a:r>
            <a:r>
              <a:rPr lang="pt-PT" altLang="ja-JP" dirty="0">
                <a:ea typeface="ＭＳ Ｐゴシック" panose="020B0600070205080204" pitchFamily="34" charset="-128"/>
              </a:rPr>
              <a:t> </a:t>
            </a:r>
            <a:r>
              <a:rPr lang="pt-PT" altLang="ja-JP" dirty="0" err="1">
                <a:ea typeface="ＭＳ Ｐゴシック" panose="020B0600070205080204" pitchFamily="34" charset="-128"/>
              </a:rPr>
              <a:t>seen</a:t>
            </a:r>
            <a:r>
              <a:rPr lang="pt-PT" altLang="ja-JP" dirty="0">
                <a:ea typeface="ＭＳ Ｐゴシック" panose="020B0600070205080204" pitchFamily="34" charset="-128"/>
              </a:rPr>
              <a:t> as a major </a:t>
            </a:r>
            <a:r>
              <a:rPr lang="pt-PT" altLang="ja-JP" dirty="0" err="1">
                <a:ea typeface="ＭＳ Ｐゴシック" panose="020B0600070205080204" pitchFamily="34" charset="-128"/>
              </a:rPr>
              <a:t>milestone</a:t>
            </a:r>
            <a:r>
              <a:rPr lang="pt-PT" altLang="ja-JP" dirty="0">
                <a:ea typeface="ＭＳ Ｐゴシック" panose="020B0600070205080204" pitchFamily="34" charset="-128"/>
              </a:rPr>
              <a:t> for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field</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Organizational</a:t>
            </a:r>
            <a:r>
              <a:rPr lang="pt-PT" altLang="ja-JP" dirty="0">
                <a:ea typeface="ＭＳ Ｐゴシック" panose="020B0600070205080204" pitchFamily="34" charset="-128"/>
              </a:rPr>
              <a:t> </a:t>
            </a:r>
            <a:r>
              <a:rPr lang="pt-PT" altLang="ja-JP" dirty="0" err="1">
                <a:ea typeface="ＭＳ Ｐゴシック" panose="020B0600070205080204" pitchFamily="34" charset="-128"/>
              </a:rPr>
              <a:t>Development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Organization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Development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has</a:t>
            </a:r>
            <a:r>
              <a:rPr lang="pt-PT" altLang="ja-JP" dirty="0">
                <a:ea typeface="ＭＳ Ｐゴシック" panose="020B0600070205080204" pitchFamily="34" charset="-128"/>
              </a:rPr>
              <a:t> </a:t>
            </a:r>
            <a:r>
              <a:rPr lang="pt-PT" altLang="ja-JP" dirty="0" err="1">
                <a:ea typeface="ＭＳ Ｐゴシック" panose="020B0600070205080204" pitchFamily="34" charset="-128"/>
              </a:rPr>
              <a:t>expanded</a:t>
            </a:r>
            <a:r>
              <a:rPr lang="pt-PT" altLang="ja-JP" dirty="0">
                <a:ea typeface="ＭＳ Ｐゴシック" panose="020B0600070205080204" pitchFamily="34" charset="-128"/>
              </a:rPr>
              <a:t> </a:t>
            </a:r>
            <a:r>
              <a:rPr lang="pt-PT" altLang="ja-JP" dirty="0" err="1">
                <a:ea typeface="ＭＳ Ｐゴシック" panose="020B0600070205080204" pitchFamily="34" charset="-128"/>
              </a:rPr>
              <a:t>gradually</a:t>
            </a:r>
            <a:r>
              <a:rPr lang="pt-PT" altLang="ja-JP" dirty="0">
                <a:ea typeface="ＭＳ Ｐゴシック" panose="020B0600070205080204" pitchFamily="34" charset="-128"/>
              </a:rPr>
              <a:t> </a:t>
            </a:r>
            <a:r>
              <a:rPr lang="pt-PT" altLang="ja-JP" dirty="0" err="1">
                <a:ea typeface="ＭＳ Ｐゴシック" panose="020B0600070205080204" pitchFamily="34" charset="-128"/>
              </a:rPr>
              <a:t>over</a:t>
            </a:r>
            <a:r>
              <a:rPr lang="pt-PT" altLang="ja-JP" dirty="0">
                <a:ea typeface="ＭＳ Ｐゴシック" panose="020B0600070205080204" pitchFamily="34" charset="-128"/>
              </a:rPr>
              <a:t> time, in response to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needs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employers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These</a:t>
            </a:r>
            <a:r>
              <a:rPr lang="pt-PT" altLang="ja-JP" dirty="0">
                <a:ea typeface="ＭＳ Ｐゴシック" panose="020B0600070205080204" pitchFamily="34" charset="-128"/>
              </a:rPr>
              <a:t> </a:t>
            </a:r>
            <a:r>
              <a:rPr lang="pt-PT" altLang="ja-JP" dirty="0" err="1">
                <a:ea typeface="ＭＳ Ｐゴシック" panose="020B0600070205080204" pitchFamily="34" charset="-128"/>
              </a:rPr>
              <a:t>employers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not</a:t>
            </a:r>
            <a:r>
              <a:rPr lang="pt-PT" altLang="ja-JP" dirty="0">
                <a:ea typeface="ＭＳ Ｐゴシック" panose="020B0600070205080204" pitchFamily="34" charset="-128"/>
              </a:rPr>
              <a:t> </a:t>
            </a:r>
            <a:r>
              <a:rPr lang="pt-PT" altLang="ja-JP" dirty="0" err="1">
                <a:ea typeface="ＭＳ Ｐゴシック" panose="020B0600070205080204" pitchFamily="34" charset="-128"/>
              </a:rPr>
              <a:t>only</a:t>
            </a:r>
            <a:r>
              <a:rPr lang="pt-PT" altLang="ja-JP" dirty="0">
                <a:ea typeface="ＭＳ Ｐゴシック" panose="020B0600070205080204" pitchFamily="34" charset="-128"/>
              </a:rPr>
              <a:t> </a:t>
            </a:r>
            <a:r>
              <a:rPr lang="pt-PT" altLang="ja-JP" dirty="0" err="1">
                <a:ea typeface="ＭＳ Ｐゴシック" panose="020B0600070205080204" pitchFamily="34" charset="-128"/>
              </a:rPr>
              <a:t>want</a:t>
            </a:r>
            <a:r>
              <a:rPr lang="pt-PT" altLang="ja-JP" dirty="0">
                <a:ea typeface="ＭＳ Ｐゴシック" panose="020B0600070205080204" pitchFamily="34" charset="-128"/>
              </a:rPr>
              <a:t> to move </a:t>
            </a:r>
            <a:r>
              <a:rPr lang="pt-PT" altLang="ja-JP" dirty="0" err="1">
                <a:ea typeface="ＭＳ Ｐゴシック" panose="020B0600070205080204" pitchFamily="34" charset="-128"/>
              </a:rPr>
              <a:t>their</a:t>
            </a:r>
            <a:r>
              <a:rPr lang="pt-PT" altLang="ja-JP" dirty="0">
                <a:ea typeface="ＭＳ Ｐゴシック" panose="020B0600070205080204" pitchFamily="34" charset="-128"/>
              </a:rPr>
              <a:t> </a:t>
            </a:r>
            <a:r>
              <a:rPr lang="pt-PT" altLang="ja-JP" dirty="0" err="1">
                <a:ea typeface="ＭＳ Ｐゴシック" panose="020B0600070205080204" pitchFamily="34" charset="-128"/>
              </a:rPr>
              <a:t>organizations</a:t>
            </a:r>
            <a:r>
              <a:rPr lang="pt-PT" altLang="ja-JP" dirty="0">
                <a:ea typeface="ＭＳ Ｐゴシック" panose="020B0600070205080204" pitchFamily="34" charset="-128"/>
              </a:rPr>
              <a:t> </a:t>
            </a:r>
            <a:r>
              <a:rPr lang="pt-PT" altLang="ja-JP" dirty="0" err="1">
                <a:ea typeface="ＭＳ Ｐゴシック" panose="020B0600070205080204" pitchFamily="34" charset="-128"/>
              </a:rPr>
              <a:t>forward</a:t>
            </a:r>
            <a:r>
              <a:rPr lang="pt-PT" altLang="ja-JP" dirty="0">
                <a:ea typeface="ＭＳ Ｐゴシック" panose="020B0600070205080204" pitchFamily="34" charset="-128"/>
              </a:rPr>
              <a:t> in </a:t>
            </a:r>
            <a:r>
              <a:rPr lang="pt-PT" altLang="ja-JP" dirty="0" err="1">
                <a:ea typeface="ＭＳ Ｐゴシック" panose="020B0600070205080204" pitchFamily="34" charset="-128"/>
              </a:rPr>
              <a:t>terms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business </a:t>
            </a:r>
            <a:r>
              <a:rPr lang="pt-PT" altLang="ja-JP" dirty="0" err="1">
                <a:ea typeface="ＭＳ Ｐゴシック" panose="020B0600070205080204" pitchFamily="34" charset="-128"/>
              </a:rPr>
              <a:t>objectives</a:t>
            </a:r>
            <a:r>
              <a:rPr lang="pt-PT" altLang="ja-JP" dirty="0">
                <a:ea typeface="ＭＳ Ｐゴシック" panose="020B0600070205080204" pitchFamily="34" charset="-128"/>
              </a:rPr>
              <a:t>, </a:t>
            </a:r>
            <a:r>
              <a:rPr lang="pt-PT" altLang="ja-JP" dirty="0" err="1">
                <a:ea typeface="ＭＳ Ｐゴシック" panose="020B0600070205080204" pitchFamily="34" charset="-128"/>
              </a:rPr>
              <a:t>but</a:t>
            </a:r>
            <a:r>
              <a:rPr lang="pt-PT" altLang="ja-JP" dirty="0">
                <a:ea typeface="ＭＳ Ｐゴシック" panose="020B0600070205080204" pitchFamily="34" charset="-128"/>
              </a:rPr>
              <a:t> </a:t>
            </a:r>
            <a:r>
              <a:rPr lang="pt-PT" altLang="ja-JP" dirty="0" err="1">
                <a:ea typeface="ＭＳ Ｐゴシック" panose="020B0600070205080204" pitchFamily="34" charset="-128"/>
              </a:rPr>
              <a:t>also</a:t>
            </a:r>
            <a:r>
              <a:rPr lang="pt-PT" altLang="ja-JP" dirty="0">
                <a:ea typeface="ＭＳ Ｐゴシック" panose="020B0600070205080204" pitchFamily="34" charset="-128"/>
              </a:rPr>
              <a:t> in </a:t>
            </a:r>
            <a:r>
              <a:rPr lang="pt-PT" altLang="ja-JP" dirty="0" err="1">
                <a:ea typeface="ＭＳ Ｐゴシック" panose="020B0600070205080204" pitchFamily="34" charset="-128"/>
              </a:rPr>
              <a:t>terms</a:t>
            </a:r>
            <a:r>
              <a:rPr lang="pt-PT" altLang="ja-JP" dirty="0">
                <a:ea typeface="ＭＳ Ｐゴシック" panose="020B0600070205080204" pitchFamily="34" charset="-128"/>
              </a:rPr>
              <a:t> </a:t>
            </a:r>
            <a:r>
              <a:rPr lang="pt-PT" altLang="ja-JP" dirty="0" err="1">
                <a:ea typeface="ＭＳ Ｐゴシック" panose="020B0600070205080204" pitchFamily="34" charset="-128"/>
              </a:rPr>
              <a:t>of</a:t>
            </a:r>
            <a:r>
              <a:rPr lang="pt-PT" altLang="ja-JP" dirty="0">
                <a:ea typeface="ＭＳ Ｐゴシック" panose="020B0600070205080204" pitchFamily="34" charset="-128"/>
              </a:rPr>
              <a:t> </a:t>
            </a:r>
            <a:r>
              <a:rPr lang="pt-PT" altLang="ja-JP" dirty="0" err="1">
                <a:ea typeface="ＭＳ Ｐゴシック" panose="020B0600070205080204" pitchFamily="34" charset="-128"/>
              </a:rPr>
              <a:t>employee</a:t>
            </a:r>
            <a:r>
              <a:rPr lang="pt-PT" altLang="ja-JP" dirty="0">
                <a:ea typeface="ＭＳ Ｐゴシック" panose="020B0600070205080204" pitchFamily="34" charset="-128"/>
              </a:rPr>
              <a:t> </a:t>
            </a:r>
            <a:r>
              <a:rPr lang="pt-PT" altLang="ja-JP" dirty="0" err="1">
                <a:ea typeface="ＭＳ Ｐゴシック" panose="020B0600070205080204" pitchFamily="34" charset="-128"/>
              </a:rPr>
              <a:t>engagement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Today's</a:t>
            </a:r>
            <a:r>
              <a:rPr lang="pt-PT" altLang="ja-JP" dirty="0">
                <a:ea typeface="ＭＳ Ｐゴシック" panose="020B0600070205080204" pitchFamily="34" charset="-128"/>
              </a:rPr>
              <a:t> </a:t>
            </a:r>
            <a:r>
              <a:rPr lang="pt-PT" altLang="ja-JP" dirty="0" err="1">
                <a:ea typeface="ＭＳ Ｐゴシック" panose="020B0600070205080204" pitchFamily="34" charset="-128"/>
              </a:rPr>
              <a:t>employers</a:t>
            </a:r>
            <a:r>
              <a:rPr lang="pt-PT" altLang="ja-JP" dirty="0">
                <a:ea typeface="ＭＳ Ｐゴシック" panose="020B0600070205080204" pitchFamily="34" charset="-128"/>
              </a:rPr>
              <a:t> </a:t>
            </a:r>
            <a:r>
              <a:rPr lang="pt-PT" altLang="ja-JP" dirty="0" err="1">
                <a:ea typeface="ＭＳ Ｐゴシック" panose="020B0600070205080204" pitchFamily="34" charset="-128"/>
              </a:rPr>
              <a:t>understand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the</a:t>
            </a:r>
            <a:r>
              <a:rPr lang="pt-PT" altLang="ja-JP" dirty="0">
                <a:ea typeface="ＭＳ Ｐゴシック" panose="020B0600070205080204" pitchFamily="34" charset="-128"/>
              </a:rPr>
              <a:t> </a:t>
            </a:r>
            <a:r>
              <a:rPr lang="pt-PT" altLang="ja-JP" dirty="0" err="1">
                <a:ea typeface="ＭＳ Ｐゴシック" panose="020B0600070205080204" pitchFamily="34" charset="-128"/>
              </a:rPr>
              <a:t>connection</a:t>
            </a:r>
            <a:r>
              <a:rPr lang="pt-PT" altLang="ja-JP" dirty="0">
                <a:ea typeface="ＭＳ Ｐゴシック" panose="020B0600070205080204" pitchFamily="34" charset="-128"/>
              </a:rPr>
              <a:t> </a:t>
            </a:r>
            <a:r>
              <a:rPr lang="pt-PT" altLang="ja-JP" dirty="0" err="1">
                <a:ea typeface="ＭＳ Ｐゴシック" panose="020B0600070205080204" pitchFamily="34" charset="-128"/>
              </a:rPr>
              <a:t>between</a:t>
            </a:r>
            <a:r>
              <a:rPr lang="pt-PT" altLang="ja-JP" dirty="0">
                <a:ea typeface="ＭＳ Ｐゴシック" panose="020B0600070205080204" pitchFamily="34" charset="-128"/>
              </a:rPr>
              <a:t> </a:t>
            </a:r>
            <a:r>
              <a:rPr lang="pt-PT" altLang="ja-JP" dirty="0" err="1">
                <a:ea typeface="ＭＳ Ｐゴシック" panose="020B0600070205080204" pitchFamily="34" charset="-128"/>
              </a:rPr>
              <a:t>employee</a:t>
            </a:r>
            <a:r>
              <a:rPr lang="pt-PT" altLang="ja-JP" dirty="0">
                <a:ea typeface="ＭＳ Ｐゴシック" panose="020B0600070205080204" pitchFamily="34" charset="-128"/>
              </a:rPr>
              <a:t> </a:t>
            </a:r>
            <a:r>
              <a:rPr lang="pt-PT" altLang="ja-JP" dirty="0" err="1">
                <a:ea typeface="ＭＳ Ｐゴシック" panose="020B0600070205080204" pitchFamily="34" charset="-128"/>
              </a:rPr>
              <a:t>involvement</a:t>
            </a:r>
            <a:r>
              <a:rPr lang="pt-PT" altLang="ja-JP" dirty="0">
                <a:ea typeface="ＭＳ Ｐゴシック" panose="020B0600070205080204" pitchFamily="34" charset="-128"/>
              </a:rPr>
              <a:t> </a:t>
            </a:r>
            <a:r>
              <a:rPr lang="pt-PT" altLang="ja-JP" dirty="0" err="1">
                <a:ea typeface="ＭＳ Ｐゴシック" panose="020B0600070205080204" pitchFamily="34" charset="-128"/>
              </a:rPr>
              <a:t>and</a:t>
            </a:r>
            <a:r>
              <a:rPr lang="pt-PT" altLang="ja-JP" dirty="0">
                <a:ea typeface="ＭＳ Ｐゴシック" panose="020B0600070205080204" pitchFamily="34" charset="-128"/>
              </a:rPr>
              <a:t> </a:t>
            </a:r>
            <a:r>
              <a:rPr lang="pt-PT" altLang="ja-JP" dirty="0" err="1">
                <a:ea typeface="ＭＳ Ｐゴシック" panose="020B0600070205080204" pitchFamily="34" charset="-128"/>
              </a:rPr>
              <a:t>organizational</a:t>
            </a:r>
            <a:r>
              <a:rPr lang="pt-PT" altLang="ja-JP" dirty="0">
                <a:ea typeface="ＭＳ Ｐゴシック" panose="020B0600070205080204" pitchFamily="34" charset="-128"/>
              </a:rPr>
              <a:t> </a:t>
            </a:r>
            <a:r>
              <a:rPr lang="pt-PT" altLang="ja-JP" dirty="0" err="1">
                <a:ea typeface="ＭＳ Ｐゴシック" panose="020B0600070205080204" pitchFamily="34" charset="-128"/>
              </a:rPr>
              <a:t>success</a:t>
            </a:r>
            <a:r>
              <a:rPr lang="pt-PT" altLang="ja-JP" dirty="0" smtClean="0">
                <a:ea typeface="ＭＳ Ｐゴシック" panose="020B0600070205080204" pitchFamily="34" charset="-128"/>
              </a:rPr>
              <a:t>.</a:t>
            </a:r>
          </a:p>
          <a:p>
            <a:pPr algn="just" eaLnBrk="1" hangingPunct="1">
              <a:lnSpc>
                <a:spcPct val="80000"/>
              </a:lnSpc>
              <a:buFontTx/>
              <a:buNone/>
            </a:pPr>
            <a:r>
              <a:rPr lang="pt-PT" altLang="ja-JP" dirty="0" smtClean="0">
                <a:ea typeface="ＭＳ Ｐゴシック" panose="020B0600070205080204" pitchFamily="34" charset="-128"/>
              </a:rPr>
              <a:t> </a:t>
            </a:r>
            <a:r>
              <a:rPr lang="pt-PT" altLang="ja-JP" dirty="0">
                <a:ea typeface="ＭＳ Ｐゴシック" panose="020B0600070205080204" pitchFamily="34" charset="-128"/>
              </a:rPr>
              <a:t/>
            </a:r>
            <a:br>
              <a:rPr lang="pt-PT" altLang="ja-JP" dirty="0">
                <a:ea typeface="ＭＳ Ｐゴシック" panose="020B0600070205080204" pitchFamily="34" charset="-128"/>
              </a:rPr>
            </a:br>
            <a:r>
              <a:rPr lang="pt-PT" altLang="ja-JP" sz="2000" dirty="0">
                <a:ea typeface="ＭＳ Ｐゴシック" panose="020B0600070205080204" pitchFamily="34" charset="-128"/>
              </a:rPr>
              <a:t/>
            </a:r>
            <a:br>
              <a:rPr lang="pt-PT" altLang="ja-JP" sz="2000" dirty="0">
                <a:ea typeface="ＭＳ Ｐゴシック" panose="020B0600070205080204" pitchFamily="34" charset="-128"/>
              </a:rPr>
            </a:br>
            <a:endParaRPr lang="pt-PT" altLang="pt-PT" sz="2000" dirty="0"/>
          </a:p>
        </p:txBody>
      </p:sp>
    </p:spTree>
    <p:extLst>
      <p:ext uri="{BB962C8B-B14F-4D97-AF65-F5344CB8AC3E}">
        <p14:creationId xmlns:p14="http://schemas.microsoft.com/office/powerpoint/2010/main" val="4072502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Change</a:t>
            </a:r>
            <a:r>
              <a:rPr lang="pt-PT" altLang="ja-JP" sz="4000" b="1" dirty="0">
                <a:ea typeface="ＭＳ Ｐゴシック" charset="-128"/>
              </a:rPr>
              <a:t> </a:t>
            </a:r>
            <a:r>
              <a:rPr lang="pt-PT" altLang="ja-JP" sz="4000" b="1" dirty="0" err="1">
                <a:ea typeface="ＭＳ Ｐゴシック" charset="-128"/>
              </a:rPr>
              <a:t>Model</a:t>
            </a:r>
            <a:r>
              <a:rPr lang="pt-PT" altLang="ja-JP" sz="4000" b="1" dirty="0">
                <a:ea typeface="ＭＳ Ｐゴシック" charset="-128"/>
              </a:rPr>
              <a:t> (</a:t>
            </a:r>
            <a:r>
              <a:rPr lang="pt-PT" altLang="ja-JP" sz="4000" b="1" dirty="0" err="1">
                <a:ea typeface="ＭＳ Ｐゴシック" charset="-128"/>
              </a:rPr>
              <a:t>Beckhard</a:t>
            </a:r>
            <a:r>
              <a:rPr lang="pt-PT" altLang="ja-JP" sz="4000" b="1" dirty="0">
                <a:ea typeface="ＭＳ Ｐゴシック" charset="-128"/>
              </a:rPr>
              <a:t>)</a:t>
            </a:r>
            <a:br>
              <a:rPr lang="pt-PT" altLang="ja-JP" sz="4000" b="1" dirty="0">
                <a:ea typeface="ＭＳ Ｐゴシック" charset="-128"/>
              </a:rPr>
            </a:br>
            <a:r>
              <a:rPr lang="pt-PT" altLang="ja-JP" sz="4000" b="1" dirty="0" err="1">
                <a:ea typeface="ＭＳ Ｐゴシック" charset="-128"/>
              </a:rPr>
              <a:t>Change</a:t>
            </a:r>
            <a:r>
              <a:rPr lang="pt-PT" altLang="ja-JP" sz="4000" b="1" dirty="0">
                <a:ea typeface="ＭＳ Ｐゴシック" charset="-128"/>
              </a:rPr>
              <a:t> </a:t>
            </a:r>
            <a:r>
              <a:rPr lang="pt-PT" altLang="ja-JP" sz="4000" b="1" dirty="0" err="1">
                <a:ea typeface="ＭＳ Ｐゴシック" charset="-128"/>
              </a:rPr>
              <a:t>Equation</a:t>
            </a:r>
            <a:endParaRPr lang="pt-PT" sz="4000" b="1" dirty="0"/>
          </a:p>
        </p:txBody>
      </p:sp>
      <p:sp>
        <p:nvSpPr>
          <p:cNvPr id="31747" name="Rectangle 3"/>
          <p:cNvSpPr>
            <a:spLocks noGrp="1" noChangeArrowheads="1"/>
          </p:cNvSpPr>
          <p:nvPr>
            <p:ph type="body" idx="1"/>
          </p:nvPr>
        </p:nvSpPr>
        <p:spPr/>
        <p:txBody>
          <a:bodyPr>
            <a:noAutofit/>
          </a:bodyPr>
          <a:lstStyle/>
          <a:p>
            <a:pPr algn="just" eaLnBrk="1" hangingPunct="1">
              <a:lnSpc>
                <a:spcPct val="80000"/>
              </a:lnSpc>
            </a:pPr>
            <a:r>
              <a:rPr lang="pt-PT" altLang="pt-PT" sz="2400" b="1" dirty="0" err="1"/>
              <a:t>Employee</a:t>
            </a:r>
            <a:r>
              <a:rPr lang="pt-PT" altLang="pt-PT" sz="2400" b="1" dirty="0"/>
              <a:t> </a:t>
            </a:r>
            <a:r>
              <a:rPr lang="pt-PT" altLang="pt-PT" sz="2400" b="1" dirty="0" err="1"/>
              <a:t>involvement</a:t>
            </a:r>
            <a:endParaRPr lang="pt-PT" altLang="pt-PT" sz="2400" b="1" dirty="0"/>
          </a:p>
          <a:p>
            <a:pPr algn="just" eaLnBrk="1" hangingPunct="1">
              <a:lnSpc>
                <a:spcPct val="80000"/>
              </a:lnSpc>
            </a:pP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move to </a:t>
            </a:r>
            <a:r>
              <a:rPr lang="pt-PT" altLang="ja-JP" sz="2400" dirty="0" err="1">
                <a:ea typeface="ＭＳ Ｐゴシック" panose="020B0600070205080204" pitchFamily="34" charset="-128"/>
              </a:rPr>
              <a:t>employee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involvement</a:t>
            </a:r>
            <a:r>
              <a:rPr lang="pt-PT" altLang="ja-JP" sz="2400" dirty="0">
                <a:ea typeface="ＭＳ Ｐゴシック" panose="020B0600070205080204" pitchFamily="34" charset="-128"/>
              </a:rPr>
              <a:t> in </a:t>
            </a:r>
            <a:r>
              <a:rPr lang="pt-PT" altLang="ja-JP" sz="2400" dirty="0" err="1">
                <a:ea typeface="ＭＳ Ｐゴシック" panose="020B0600070205080204" pitchFamily="34" charset="-128"/>
              </a:rPr>
              <a:t>change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use </a:t>
            </a:r>
            <a:r>
              <a:rPr lang="pt-PT" altLang="ja-JP" sz="2400" dirty="0" err="1">
                <a:ea typeface="ＭＳ Ｐゴシック" panose="020B0600070205080204" pitchFamily="34" charset="-128"/>
              </a:rPr>
              <a:t>of</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internal</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or</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external</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consultants</a:t>
            </a:r>
            <a:r>
              <a:rPr lang="pt-PT" altLang="ja-JP" sz="2400" dirty="0">
                <a:ea typeface="ＭＳ Ｐゴシック" panose="020B0600070205080204" pitchFamily="34" charset="-128"/>
              </a:rPr>
              <a:t> to </a:t>
            </a:r>
            <a:r>
              <a:rPr lang="pt-PT" altLang="ja-JP" sz="2400" dirty="0" err="1">
                <a:ea typeface="ＭＳ Ｐゴシック" panose="020B0600070205080204" pitchFamily="34" charset="-128"/>
              </a:rPr>
              <a:t>manage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reactions</a:t>
            </a:r>
            <a:r>
              <a:rPr lang="pt-PT" altLang="ja-JP" sz="2400" dirty="0">
                <a:ea typeface="ＭＳ Ｐゴシック" panose="020B0600070205080204" pitchFamily="34" charset="-128"/>
              </a:rPr>
              <a:t> to </a:t>
            </a:r>
            <a:r>
              <a:rPr lang="pt-PT" altLang="ja-JP" sz="2400" dirty="0" err="1">
                <a:ea typeface="ＭＳ Ｐゴシック" panose="020B0600070205080204" pitchFamily="34" charset="-128"/>
              </a:rPr>
              <a:t>change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represents</a:t>
            </a:r>
            <a:r>
              <a:rPr lang="pt-PT" altLang="ja-JP" sz="2400" dirty="0">
                <a:ea typeface="ＭＳ Ｐゴシック" panose="020B0600070205080204" pitchFamily="34" charset="-128"/>
              </a:rPr>
              <a:t> a </a:t>
            </a:r>
            <a:r>
              <a:rPr lang="pt-PT" altLang="ja-JP" sz="2400" dirty="0" err="1">
                <a:ea typeface="ＭＳ Ｐゴシック" panose="020B0600070205080204" pitchFamily="34" charset="-128"/>
              </a:rPr>
              <a:t>shift</a:t>
            </a:r>
            <a:r>
              <a:rPr lang="pt-PT" altLang="ja-JP" sz="2400" dirty="0">
                <a:ea typeface="ＭＳ Ｐゴシック" panose="020B0600070205080204" pitchFamily="34" charset="-128"/>
              </a:rPr>
              <a:t> in </a:t>
            </a:r>
            <a:r>
              <a:rPr lang="pt-PT" altLang="ja-JP" sz="2400" dirty="0" err="1">
                <a:ea typeface="ＭＳ Ｐゴシック" panose="020B0600070205080204" pitchFamily="34" charset="-128"/>
              </a:rPr>
              <a:t>thinking</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from</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earlier</a:t>
            </a:r>
            <a:r>
              <a:rPr lang="pt-PT" altLang="ja-JP" sz="2400" dirty="0">
                <a:ea typeface="ＭＳ Ｐゴシック" panose="020B0600070205080204" pitchFamily="34" charset="-128"/>
              </a:rPr>
              <a:t> management </a:t>
            </a:r>
            <a:r>
              <a:rPr lang="pt-PT" altLang="ja-JP" sz="2400" dirty="0" err="1">
                <a:ea typeface="ＭＳ Ｐゴシック" panose="020B0600070205080204" pitchFamily="34" charset="-128"/>
              </a:rPr>
              <a:t>theory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such</a:t>
            </a:r>
            <a:r>
              <a:rPr lang="pt-PT" altLang="ja-JP" sz="2400" dirty="0">
                <a:ea typeface="ＭＳ Ｐゴシック" panose="020B0600070205080204" pitchFamily="34" charset="-128"/>
              </a:rPr>
              <a:t> as </a:t>
            </a:r>
            <a:r>
              <a:rPr lang="pt-PT" altLang="ja-JP" sz="2400" dirty="0" err="1">
                <a:ea typeface="ＭＳ Ｐゴシック" panose="020B0600070205080204" pitchFamily="34" charset="-128"/>
              </a:rPr>
              <a:t>Frederick</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Winslow</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Taylor's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scientific</a:t>
            </a:r>
            <a:r>
              <a:rPr lang="pt-PT" altLang="ja-JP" sz="2400" dirty="0">
                <a:ea typeface="ＭＳ Ｐゴシック" panose="020B0600070205080204" pitchFamily="34" charset="-128"/>
              </a:rPr>
              <a:t> management </a:t>
            </a:r>
            <a:r>
              <a:rPr lang="pt-PT" altLang="ja-JP" sz="2400" dirty="0" err="1">
                <a:ea typeface="ＭＳ Ｐゴシック" panose="020B0600070205080204" pitchFamily="34" charset="-128"/>
              </a:rPr>
              <a:t>approach</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which</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became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known</a:t>
            </a:r>
            <a:r>
              <a:rPr lang="pt-PT" altLang="ja-JP" sz="2400" dirty="0">
                <a:ea typeface="ＭＳ Ｐゴシック" panose="020B0600070205080204" pitchFamily="34" charset="-128"/>
              </a:rPr>
              <a:t> as </a:t>
            </a:r>
            <a:r>
              <a:rPr lang="pt-PT" altLang="ja-JP" sz="2400" dirty="0" err="1">
                <a:ea typeface="ＭＳ Ｐゴシック" panose="020B0600070205080204" pitchFamily="34" charset="-128"/>
              </a:rPr>
              <a:t>Taylorism</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This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command-and-control</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approach</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drew</a:t>
            </a:r>
            <a:r>
              <a:rPr lang="pt-PT" altLang="ja-JP" sz="2400" dirty="0">
                <a:ea typeface="ＭＳ Ｐゴシック" panose="020B0600070205080204" pitchFamily="34" charset="-128"/>
              </a:rPr>
              <a:t> a </a:t>
            </a:r>
            <a:r>
              <a:rPr lang="pt-PT" altLang="ja-JP" sz="2400" dirty="0" err="1">
                <a:ea typeface="ＭＳ Ｐゴシック" panose="020B0600070205080204" pitchFamily="34" charset="-128"/>
              </a:rPr>
              <a:t>sharp</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line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between</a:t>
            </a:r>
            <a:r>
              <a:rPr lang="pt-PT" altLang="ja-JP" sz="2400" dirty="0">
                <a:ea typeface="ＭＳ Ｐゴシック" panose="020B0600070205080204" pitchFamily="34" charset="-128"/>
              </a:rPr>
              <a:t> managers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employees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underlying</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philosophy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was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that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workers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work</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managers </a:t>
            </a:r>
            <a:r>
              <a:rPr lang="pt-PT" altLang="ja-JP" sz="2400" dirty="0" err="1">
                <a:ea typeface="ＭＳ Ｐゴシック" panose="020B0600070205080204" pitchFamily="34" charset="-128"/>
              </a:rPr>
              <a:t>think</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Taylor's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method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was</a:t>
            </a:r>
            <a:r>
              <a:rPr lang="pt-PT" altLang="ja-JP" sz="2400" dirty="0">
                <a:ea typeface="ＭＳ Ｐゴシック" panose="020B0600070205080204" pitchFamily="34" charset="-128"/>
              </a:rPr>
              <a:t> a </a:t>
            </a:r>
            <a:r>
              <a:rPr lang="pt-PT" altLang="ja-JP" sz="2400" dirty="0" err="1">
                <a:ea typeface="ＭＳ Ｐゴシック" panose="020B0600070205080204" pitchFamily="34" charset="-128"/>
              </a:rPr>
              <a:t>reflection</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of</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times, i.e.,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industrial age </a:t>
            </a:r>
            <a:r>
              <a:rPr lang="pt-PT" altLang="ja-JP" sz="2400" dirty="0" err="1">
                <a:ea typeface="ＭＳ Ｐゴシック" panose="020B0600070205080204" pitchFamily="34" charset="-128"/>
              </a:rPr>
              <a:t>with</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its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factories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unions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assembly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lines</a:t>
            </a:r>
            <a:r>
              <a:rPr lang="pt-PT" altLang="ja-JP" sz="2400" dirty="0">
                <a:ea typeface="ＭＳ Ｐゴシック" panose="020B0600070205080204" pitchFamily="34" charset="-128"/>
              </a:rPr>
              <a:t> - </a:t>
            </a:r>
            <a:r>
              <a:rPr lang="pt-PT" altLang="ja-JP" sz="2400" dirty="0" err="1">
                <a:ea typeface="ＭＳ Ｐゴシック" panose="020B0600070205080204" pitchFamily="34" charset="-128"/>
              </a:rPr>
              <a:t>environments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that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needed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tight</a:t>
            </a:r>
            <a:r>
              <a:rPr lang="pt-PT" altLang="ja-JP" sz="2400" dirty="0">
                <a:ea typeface="ＭＳ Ｐゴシック" panose="020B0600070205080204" pitchFamily="34" charset="-128"/>
              </a:rPr>
              <a:t> management </a:t>
            </a:r>
            <a:r>
              <a:rPr lang="pt-PT" altLang="ja-JP" sz="2400" dirty="0" err="1">
                <a:ea typeface="ＭＳ Ｐゴシック" panose="020B0600070205080204" pitchFamily="34" charset="-128"/>
              </a:rPr>
              <a:t>control</a:t>
            </a:r>
            <a:r>
              <a:rPr lang="pt-PT" altLang="ja-JP" sz="2400" dirty="0">
                <a:ea typeface="ＭＳ Ｐゴシック" panose="020B0600070205080204" pitchFamily="34" charset="-128"/>
              </a:rPr>
              <a:t>. </a:t>
            </a:r>
            <a:br>
              <a:rPr lang="pt-PT" altLang="ja-JP" sz="2400" dirty="0">
                <a:ea typeface="ＭＳ Ｐゴシック" panose="020B0600070205080204" pitchFamily="34" charset="-128"/>
              </a:rPr>
            </a:br>
            <a:r>
              <a:rPr lang="pt-PT" altLang="ja-JP" sz="2400" dirty="0">
                <a:ea typeface="ＭＳ Ｐゴシック" panose="020B0600070205080204" pitchFamily="34" charset="-128"/>
              </a:rPr>
              <a:t/>
            </a:r>
            <a:br>
              <a:rPr lang="pt-PT" altLang="ja-JP" sz="2400" dirty="0">
                <a:ea typeface="ＭＳ Ｐゴシック" panose="020B0600070205080204" pitchFamily="34" charset="-128"/>
              </a:rPr>
            </a:br>
            <a:r>
              <a:rPr lang="pt-PT" altLang="ja-JP" sz="2400" dirty="0" err="1">
                <a:ea typeface="ＭＳ Ｐゴシック" panose="020B0600070205080204" pitchFamily="34" charset="-128"/>
              </a:rPr>
              <a:t>Taylor's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view</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was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eventually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complemented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replaced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by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human</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relations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movement</a:t>
            </a:r>
            <a:r>
              <a:rPr lang="pt-PT" altLang="ja-JP" sz="2400" dirty="0">
                <a:ea typeface="ＭＳ Ｐゴシック" panose="020B0600070205080204" pitchFamily="34" charset="-128"/>
              </a:rPr>
              <a:t>, as </a:t>
            </a:r>
            <a:r>
              <a:rPr lang="pt-PT" altLang="ja-JP" sz="2400" dirty="0" err="1">
                <a:ea typeface="ＭＳ Ｐゴシック" panose="020B0600070205080204" pitchFamily="34" charset="-128"/>
              </a:rPr>
              <a:t>organizational</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psychology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group</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dynamics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evolved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paving</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way</a:t>
            </a:r>
            <a:r>
              <a:rPr lang="pt-PT" altLang="ja-JP" sz="2400" dirty="0">
                <a:ea typeface="ＭＳ Ｐゴシック" panose="020B0600070205080204" pitchFamily="34" charset="-128"/>
              </a:rPr>
              <a:t> for more </a:t>
            </a:r>
            <a:r>
              <a:rPr lang="pt-PT" altLang="ja-JP" sz="2400" dirty="0" err="1">
                <a:ea typeface="ＭＳ Ｐゴシック" panose="020B0600070205080204" pitchFamily="34" charset="-128"/>
              </a:rPr>
              <a:t>worker</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involvement</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benefits</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and</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theory</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of</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worker</a:t>
            </a:r>
            <a:r>
              <a:rPr lang="pt-PT" altLang="ja-JP" sz="2400" dirty="0">
                <a:ea typeface="ＭＳ Ｐゴシック" panose="020B0600070205080204" pitchFamily="34" charset="-128"/>
              </a:rPr>
              <a:t> </a:t>
            </a:r>
            <a:r>
              <a:rPr lang="pt-PT" altLang="ja-JP" sz="2400" dirty="0" err="1">
                <a:ea typeface="ＭＳ Ｐゴシック" panose="020B0600070205080204" pitchFamily="34" charset="-128"/>
              </a:rPr>
              <a:t>motivation</a:t>
            </a:r>
            <a:r>
              <a:rPr lang="pt-PT" altLang="ja-JP" sz="2400" dirty="0">
                <a:ea typeface="ＭＳ Ｐゴシック" panose="020B0600070205080204" pitchFamily="34" charset="-128"/>
              </a:rPr>
              <a:t>. </a:t>
            </a:r>
            <a:endParaRPr lang="pt-PT" altLang="pt-PT" sz="2400" dirty="0"/>
          </a:p>
        </p:txBody>
      </p:sp>
    </p:spTree>
    <p:extLst>
      <p:ext uri="{BB962C8B-B14F-4D97-AF65-F5344CB8AC3E}">
        <p14:creationId xmlns:p14="http://schemas.microsoft.com/office/powerpoint/2010/main" val="29008321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lgn="ctr" eaLnBrk="1" hangingPunct="1">
              <a:defRPr/>
            </a:pPr>
            <a:r>
              <a:rPr lang="pt-PT" altLang="ja-JP" sz="4000" b="1" dirty="0" err="1">
                <a:ea typeface="ＭＳ Ｐゴシック" charset="-128"/>
              </a:rPr>
              <a:t>Change</a:t>
            </a:r>
            <a:r>
              <a:rPr lang="pt-PT" altLang="ja-JP" sz="4000" b="1" dirty="0">
                <a:ea typeface="ＭＳ Ｐゴシック" charset="-128"/>
              </a:rPr>
              <a:t> </a:t>
            </a:r>
            <a:r>
              <a:rPr lang="pt-PT" altLang="ja-JP" sz="4000" b="1" dirty="0" err="1">
                <a:ea typeface="ＭＳ Ｐゴシック" charset="-128"/>
              </a:rPr>
              <a:t>Model</a:t>
            </a:r>
            <a:r>
              <a:rPr lang="pt-PT" altLang="ja-JP" sz="4000" b="1" dirty="0">
                <a:ea typeface="ＭＳ Ｐゴシック" charset="-128"/>
              </a:rPr>
              <a:t> (</a:t>
            </a:r>
            <a:r>
              <a:rPr lang="pt-PT" altLang="ja-JP" sz="4000" b="1" dirty="0" err="1">
                <a:ea typeface="ＭＳ Ｐゴシック" charset="-128"/>
              </a:rPr>
              <a:t>Beckhard</a:t>
            </a:r>
            <a:r>
              <a:rPr lang="pt-PT" altLang="ja-JP" sz="4000" b="1" dirty="0">
                <a:ea typeface="ＭＳ Ｐゴシック" charset="-128"/>
              </a:rPr>
              <a:t>)</a:t>
            </a:r>
            <a:br>
              <a:rPr lang="pt-PT" altLang="ja-JP" sz="4000" b="1" dirty="0">
                <a:ea typeface="ＭＳ Ｐゴシック" charset="-128"/>
              </a:rPr>
            </a:br>
            <a:r>
              <a:rPr lang="pt-PT" altLang="ja-JP" sz="4000" b="1" dirty="0" err="1">
                <a:ea typeface="ＭＳ Ｐゴシック" charset="-128"/>
              </a:rPr>
              <a:t>Change</a:t>
            </a:r>
            <a:r>
              <a:rPr lang="pt-PT" altLang="ja-JP" sz="4000" b="1" dirty="0">
                <a:ea typeface="ＭＳ Ｐゴシック" charset="-128"/>
              </a:rPr>
              <a:t> </a:t>
            </a:r>
            <a:r>
              <a:rPr lang="pt-PT" altLang="ja-JP" sz="4000" b="1" dirty="0" err="1">
                <a:ea typeface="ＭＳ Ｐゴシック" charset="-128"/>
              </a:rPr>
              <a:t>Equation</a:t>
            </a:r>
            <a:endParaRPr lang="pt-PT" sz="4000" b="1" dirty="0"/>
          </a:p>
        </p:txBody>
      </p:sp>
      <p:sp>
        <p:nvSpPr>
          <p:cNvPr id="32771" name="Rectangle 3"/>
          <p:cNvSpPr>
            <a:spLocks noGrp="1" noChangeArrowheads="1"/>
          </p:cNvSpPr>
          <p:nvPr>
            <p:ph type="body" idx="1"/>
          </p:nvPr>
        </p:nvSpPr>
        <p:spPr/>
        <p:txBody>
          <a:bodyPr>
            <a:normAutofit/>
          </a:bodyPr>
          <a:lstStyle/>
          <a:p>
            <a:pPr algn="just" eaLnBrk="1" hangingPunct="1">
              <a:lnSpc>
                <a:spcPct val="80000"/>
              </a:lnSpc>
            </a:pPr>
            <a:r>
              <a:rPr lang="pt-PT" altLang="pt-PT" sz="3600" b="1" dirty="0"/>
              <a:t>Formula </a:t>
            </a:r>
            <a:r>
              <a:rPr lang="pt-PT" altLang="pt-PT" sz="3600" b="1" dirty="0" err="1"/>
              <a:t>of</a:t>
            </a:r>
            <a:r>
              <a:rPr lang="pt-PT" altLang="pt-PT" sz="3600" b="1" dirty="0"/>
              <a:t> </a:t>
            </a:r>
            <a:r>
              <a:rPr lang="pt-PT" altLang="pt-PT" sz="3600" b="1" dirty="0" err="1"/>
              <a:t>the</a:t>
            </a:r>
            <a:r>
              <a:rPr lang="pt-PT" altLang="pt-PT" sz="3600" b="1" dirty="0"/>
              <a:t> </a:t>
            </a:r>
            <a:r>
              <a:rPr lang="pt-PT" altLang="pt-PT" sz="3600" b="1" dirty="0" err="1"/>
              <a:t>Change</a:t>
            </a:r>
            <a:r>
              <a:rPr lang="pt-PT" altLang="pt-PT" sz="3600" b="1" dirty="0"/>
              <a:t> </a:t>
            </a:r>
            <a:r>
              <a:rPr lang="pt-PT" altLang="pt-PT" sz="3600" b="1" dirty="0" err="1"/>
              <a:t>Equation</a:t>
            </a:r>
            <a:endParaRPr lang="pt-PT" altLang="pt-PT" sz="3600" b="1" dirty="0"/>
          </a:p>
          <a:p>
            <a:pPr algn="just" eaLnBrk="1" hangingPunct="1">
              <a:lnSpc>
                <a:spcPct val="80000"/>
              </a:lnSpc>
            </a:pPr>
            <a:r>
              <a:rPr lang="pt-PT" altLang="pt-PT" sz="3600" dirty="0" err="1"/>
              <a:t>The</a:t>
            </a:r>
            <a:r>
              <a:rPr lang="pt-PT" altLang="pt-PT" sz="3600" dirty="0"/>
              <a:t> </a:t>
            </a:r>
            <a:r>
              <a:rPr lang="pt-PT" altLang="pt-PT" sz="3600" dirty="0" err="1"/>
              <a:t>Change</a:t>
            </a:r>
            <a:r>
              <a:rPr lang="pt-PT" altLang="pt-PT" sz="3600" dirty="0"/>
              <a:t> </a:t>
            </a:r>
            <a:r>
              <a:rPr lang="pt-PT" altLang="pt-PT" sz="3600" dirty="0" err="1"/>
              <a:t>Model</a:t>
            </a:r>
            <a:r>
              <a:rPr lang="pt-PT" altLang="pt-PT" sz="3600" dirty="0"/>
              <a:t> Formula (</a:t>
            </a:r>
            <a:r>
              <a:rPr lang="pt-PT" altLang="pt-PT" sz="3600" dirty="0" err="1"/>
              <a:t>Change</a:t>
            </a:r>
            <a:r>
              <a:rPr lang="pt-PT" altLang="pt-PT" sz="3600" dirty="0"/>
              <a:t> </a:t>
            </a:r>
            <a:r>
              <a:rPr lang="pt-PT" altLang="pt-PT" sz="3600" dirty="0" err="1"/>
              <a:t>Equation</a:t>
            </a:r>
            <a:r>
              <a:rPr lang="pt-PT" altLang="pt-PT" sz="3600" dirty="0"/>
              <a:t>) </a:t>
            </a:r>
            <a:r>
              <a:rPr lang="pt-PT" altLang="pt-PT" sz="3600" dirty="0" err="1"/>
              <a:t>is</a:t>
            </a:r>
            <a:r>
              <a:rPr lang="pt-PT" altLang="pt-PT" sz="3600" dirty="0"/>
              <a:t>: </a:t>
            </a:r>
          </a:p>
          <a:p>
            <a:pPr algn="just" eaLnBrk="1" hangingPunct="1">
              <a:lnSpc>
                <a:spcPct val="80000"/>
              </a:lnSpc>
              <a:buFontTx/>
              <a:buNone/>
            </a:pPr>
            <a:endParaRPr lang="pt-PT" altLang="pt-PT" sz="3600" dirty="0"/>
          </a:p>
          <a:p>
            <a:pPr algn="just" eaLnBrk="1" hangingPunct="1">
              <a:lnSpc>
                <a:spcPct val="80000"/>
              </a:lnSpc>
            </a:pPr>
            <a:r>
              <a:rPr lang="pt-PT" altLang="pt-PT" sz="3600" dirty="0"/>
              <a:t>D  x  V  x  F  &gt;  R</a:t>
            </a:r>
          </a:p>
          <a:p>
            <a:pPr algn="just" eaLnBrk="1" hangingPunct="1">
              <a:lnSpc>
                <a:spcPct val="80000"/>
              </a:lnSpc>
              <a:buFontTx/>
              <a:buNone/>
            </a:pPr>
            <a:r>
              <a:rPr lang="pt-PT" altLang="pt-PT" sz="3600" dirty="0"/>
              <a:t> </a:t>
            </a:r>
          </a:p>
          <a:p>
            <a:pPr algn="just" eaLnBrk="1" hangingPunct="1">
              <a:lnSpc>
                <a:spcPct val="80000"/>
              </a:lnSpc>
            </a:pPr>
            <a:r>
              <a:rPr lang="pt-PT" altLang="pt-PT" sz="3600" dirty="0" err="1"/>
              <a:t>Dissatisfaction</a:t>
            </a:r>
            <a:r>
              <a:rPr lang="pt-PT" altLang="pt-PT" sz="3600" dirty="0"/>
              <a:t>  x  </a:t>
            </a:r>
            <a:r>
              <a:rPr lang="pt-PT" altLang="pt-PT" sz="3600" dirty="0" err="1"/>
              <a:t>Vision</a:t>
            </a:r>
            <a:r>
              <a:rPr lang="pt-PT" altLang="pt-PT" sz="3600" dirty="0"/>
              <a:t>  x  </a:t>
            </a:r>
            <a:r>
              <a:rPr lang="pt-PT" altLang="pt-PT" sz="3600" dirty="0" err="1"/>
              <a:t>First</a:t>
            </a:r>
            <a:r>
              <a:rPr lang="pt-PT" altLang="pt-PT" sz="3600" dirty="0"/>
              <a:t> Steps  &gt;  </a:t>
            </a:r>
            <a:r>
              <a:rPr lang="pt-PT" altLang="pt-PT" sz="3600" dirty="0" err="1"/>
              <a:t>Resistance</a:t>
            </a:r>
            <a:r>
              <a:rPr lang="pt-PT" altLang="pt-PT" sz="3600" dirty="0"/>
              <a:t> to </a:t>
            </a:r>
            <a:r>
              <a:rPr lang="pt-PT" altLang="pt-PT" sz="3600" dirty="0" err="1"/>
              <a:t>Change</a:t>
            </a:r>
            <a:r>
              <a:rPr lang="pt-PT" altLang="pt-PT" sz="3600" dirty="0"/>
              <a:t> </a:t>
            </a:r>
          </a:p>
          <a:p>
            <a:pPr algn="just" eaLnBrk="1" hangingPunct="1">
              <a:lnSpc>
                <a:spcPct val="80000"/>
              </a:lnSpc>
              <a:buFontTx/>
              <a:buNone/>
            </a:pPr>
            <a:endParaRPr lang="pt-PT" altLang="pt-PT" sz="3600" b="1" dirty="0"/>
          </a:p>
        </p:txBody>
      </p:sp>
    </p:spTree>
    <p:extLst>
      <p:ext uri="{BB962C8B-B14F-4D97-AF65-F5344CB8AC3E}">
        <p14:creationId xmlns:p14="http://schemas.microsoft.com/office/powerpoint/2010/main" val="3517503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Kotter and Schlesinger Change Model</a:t>
            </a:r>
            <a:endParaRPr lang="pt-PT" sz="4000" b="1" dirty="0"/>
          </a:p>
        </p:txBody>
      </p:sp>
      <p:sp>
        <p:nvSpPr>
          <p:cNvPr id="15363" name="Rectangle 3"/>
          <p:cNvSpPr>
            <a:spLocks noGrp="1" noChangeArrowheads="1"/>
          </p:cNvSpPr>
          <p:nvPr>
            <p:ph type="body" idx="1"/>
          </p:nvPr>
        </p:nvSpPr>
        <p:spPr/>
        <p:txBody>
          <a:bodyPr>
            <a:noAutofit/>
          </a:bodyPr>
          <a:lstStyle/>
          <a:p>
            <a:pPr algn="just" eaLnBrk="1" hangingPunct="1">
              <a:lnSpc>
                <a:spcPct val="80000"/>
              </a:lnSpc>
            </a:pPr>
            <a:r>
              <a:rPr lang="en-GB" altLang="ja-JP" sz="2000" dirty="0">
                <a:ea typeface="ＭＳ Ｐゴシック" panose="020B0600070205080204" pitchFamily="34" charset="-128"/>
              </a:rPr>
              <a:t>The Six (6) Change Approaches of Kotter and Schlesinger is a model to prevent, decrease or minimize resistance to change in organizations.</a:t>
            </a:r>
            <a:r>
              <a:rPr lang="pt-PT" altLang="ja-JP" sz="2000" dirty="0">
                <a:ea typeface="ＭＳ Ｐゴシック" panose="020B0600070205080204" pitchFamily="34" charset="-128"/>
              </a:rPr>
              <a:t> </a:t>
            </a:r>
          </a:p>
          <a:p>
            <a:pPr algn="just" eaLnBrk="1" hangingPunct="1">
              <a:lnSpc>
                <a:spcPct val="80000"/>
              </a:lnSpc>
              <a:buFontTx/>
              <a:buNone/>
            </a:pPr>
            <a:endParaRPr lang="pt-PT" altLang="ja-JP" sz="2000" dirty="0">
              <a:ea typeface="ＭＳ Ｐゴシック" panose="020B0600070205080204" pitchFamily="34" charset="-128"/>
            </a:endParaRPr>
          </a:p>
          <a:p>
            <a:pPr algn="just" eaLnBrk="1" hangingPunct="1">
              <a:lnSpc>
                <a:spcPct val="80000"/>
              </a:lnSpc>
            </a:pPr>
            <a:r>
              <a:rPr lang="en-GB" altLang="pt-PT" sz="2000" b="1" dirty="0"/>
              <a:t>REASONS FOR RESISTANCE TO CHANGE</a:t>
            </a:r>
            <a:endParaRPr lang="pt-PT" altLang="pt-PT" sz="2000" b="1" dirty="0"/>
          </a:p>
          <a:p>
            <a:pPr algn="just" eaLnBrk="1" hangingPunct="1">
              <a:lnSpc>
                <a:spcPct val="80000"/>
              </a:lnSpc>
            </a:pPr>
            <a:r>
              <a:rPr lang="en-GB" altLang="pt-PT" sz="2000" dirty="0"/>
              <a:t>According to Kotter and Schlesinger (1979), there are four reasons that certain people are resisting change:</a:t>
            </a:r>
            <a:endParaRPr lang="en-GB" altLang="pt-PT" sz="2000" b="1" dirty="0"/>
          </a:p>
          <a:p>
            <a:pPr algn="just" eaLnBrk="1" hangingPunct="1">
              <a:lnSpc>
                <a:spcPct val="80000"/>
              </a:lnSpc>
            </a:pPr>
            <a:r>
              <a:rPr lang="en-GB" altLang="pt-PT" sz="2000" b="1" dirty="0"/>
              <a:t>Parochial self-interest</a:t>
            </a:r>
            <a:r>
              <a:rPr lang="en-GB" altLang="pt-PT" sz="2000" dirty="0"/>
              <a:t>. Some people are more concerned with the implication of the change for themselves and how it may affect their own interests, rather than considering the effects for the success of the business.</a:t>
            </a:r>
            <a:endParaRPr lang="en-GB" altLang="pt-PT" sz="2000" b="1" dirty="0"/>
          </a:p>
          <a:p>
            <a:pPr algn="just" eaLnBrk="1" hangingPunct="1">
              <a:lnSpc>
                <a:spcPct val="80000"/>
              </a:lnSpc>
            </a:pPr>
            <a:r>
              <a:rPr lang="en-GB" altLang="pt-PT" sz="2000" b="1" dirty="0"/>
              <a:t>Misunderstanding</a:t>
            </a:r>
            <a:r>
              <a:rPr lang="en-GB" altLang="pt-PT" sz="2000" dirty="0"/>
              <a:t>. Communication problems; inadequate information.</a:t>
            </a:r>
            <a:endParaRPr lang="en-GB" altLang="pt-PT" sz="2000" b="1" dirty="0"/>
          </a:p>
          <a:p>
            <a:pPr algn="just" eaLnBrk="1" hangingPunct="1">
              <a:lnSpc>
                <a:spcPct val="80000"/>
              </a:lnSpc>
            </a:pPr>
            <a:r>
              <a:rPr lang="en-GB" altLang="pt-PT" sz="2000" b="1" dirty="0"/>
              <a:t>Low tolerance of change</a:t>
            </a:r>
            <a:r>
              <a:rPr lang="en-GB" altLang="pt-PT" sz="2000" dirty="0"/>
              <a:t>. Certain people are very keen on feeling secure and having stability in their work.</a:t>
            </a:r>
            <a:endParaRPr lang="en-GB" altLang="pt-PT" sz="2000" b="1" dirty="0"/>
          </a:p>
          <a:p>
            <a:pPr algn="just" eaLnBrk="1" hangingPunct="1">
              <a:lnSpc>
                <a:spcPct val="80000"/>
              </a:lnSpc>
            </a:pPr>
            <a:r>
              <a:rPr lang="en-GB" altLang="pt-PT" sz="2000" b="1" dirty="0"/>
              <a:t>Different assessments of the situation</a:t>
            </a:r>
            <a:r>
              <a:rPr lang="en-GB" altLang="pt-PT" sz="2000" dirty="0"/>
              <a:t>. Some employees may disagree with the reasons for the change and with the advantages and disadvantages of the change process.</a:t>
            </a:r>
            <a:endParaRPr lang="pt-PT" altLang="pt-PT" sz="2000" dirty="0"/>
          </a:p>
        </p:txBody>
      </p:sp>
    </p:spTree>
    <p:extLst>
      <p:ext uri="{BB962C8B-B14F-4D97-AF65-F5344CB8AC3E}">
        <p14:creationId xmlns:p14="http://schemas.microsoft.com/office/powerpoint/2010/main" val="42379179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Change Model (</a:t>
            </a:r>
            <a:r>
              <a:rPr lang="en-US" b="1" dirty="0" err="1" smtClean="0"/>
              <a:t>Beckhard</a:t>
            </a:r>
            <a:r>
              <a:rPr lang="en-US" b="1" dirty="0" smtClean="0"/>
              <a:t>)</a:t>
            </a:r>
            <a:br>
              <a:rPr lang="en-US" b="1" dirty="0" smtClean="0"/>
            </a:br>
            <a:r>
              <a:rPr lang="en-US" b="1" dirty="0" smtClean="0"/>
              <a:t>Change Equation</a:t>
            </a:r>
            <a:endParaRPr lang="pt-PT" b="1" dirty="0"/>
          </a:p>
        </p:txBody>
      </p:sp>
      <p:sp>
        <p:nvSpPr>
          <p:cNvPr id="3" name="Content Placeholder 2"/>
          <p:cNvSpPr>
            <a:spLocks noGrp="1"/>
          </p:cNvSpPr>
          <p:nvPr>
            <p:ph idx="1"/>
          </p:nvPr>
        </p:nvSpPr>
        <p:spPr/>
        <p:txBody>
          <a:bodyPr/>
          <a:lstStyle/>
          <a:p>
            <a:pPr algn="just"/>
            <a:r>
              <a:rPr lang="en-US" dirty="0" smtClean="0"/>
              <a:t>Three components of overcoming resistance</a:t>
            </a:r>
          </a:p>
          <a:p>
            <a:pPr algn="just"/>
            <a:r>
              <a:rPr lang="en-US" dirty="0" smtClean="0"/>
              <a:t>The Change Equation can help one understand that all three components must be present to overcome the resistance to change in an organization: </a:t>
            </a:r>
          </a:p>
          <a:p>
            <a:pPr algn="just"/>
            <a:r>
              <a:rPr lang="en-US" dirty="0" smtClean="0"/>
              <a:t>Dissatisfaction with the present situation, </a:t>
            </a:r>
          </a:p>
          <a:p>
            <a:pPr algn="just"/>
            <a:r>
              <a:rPr lang="en-US" dirty="0" smtClean="0"/>
              <a:t>Vision of what is possible in the future, and </a:t>
            </a:r>
          </a:p>
          <a:p>
            <a:pPr algn="just"/>
            <a:r>
              <a:rPr lang="en-US" dirty="0" smtClean="0"/>
              <a:t>Achievable first steps towards reaching this vision. </a:t>
            </a:r>
          </a:p>
          <a:p>
            <a:pPr algn="just"/>
            <a:r>
              <a:rPr lang="en-US" dirty="0" smtClean="0"/>
              <a:t>If any of the three is zero or near zero, the product will also be zero or near zero and the resistance to change will dominate. </a:t>
            </a:r>
          </a:p>
          <a:p>
            <a:endParaRPr lang="pt-PT" dirty="0"/>
          </a:p>
        </p:txBody>
      </p:sp>
    </p:spTree>
    <p:extLst>
      <p:ext uri="{BB962C8B-B14F-4D97-AF65-F5344CB8AC3E}">
        <p14:creationId xmlns:p14="http://schemas.microsoft.com/office/powerpoint/2010/main" val="3965746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pPr algn="ctr" eaLnBrk="1" hangingPunct="1">
              <a:defRPr/>
            </a:pPr>
            <a:r>
              <a:rPr lang="pt-PT" b="1" dirty="0" smtClean="0"/>
              <a:t>ADKAR MODEL OF CHANGE</a:t>
            </a:r>
          </a:p>
        </p:txBody>
      </p:sp>
      <p:sp>
        <p:nvSpPr>
          <p:cNvPr id="50179" name="Rectangle 3"/>
          <p:cNvSpPr>
            <a:spLocks noGrp="1" noChangeArrowheads="1"/>
          </p:cNvSpPr>
          <p:nvPr>
            <p:ph type="body" idx="1"/>
          </p:nvPr>
        </p:nvSpPr>
        <p:spPr/>
        <p:txBody>
          <a:bodyPr>
            <a:normAutofit/>
          </a:bodyPr>
          <a:lstStyle/>
          <a:p>
            <a:pPr algn="just" eaLnBrk="1" hangingPunct="1"/>
            <a:r>
              <a:rPr lang="en-GB" altLang="ja-JP" sz="3600" i="1" dirty="0">
                <a:ea typeface="ＭＳ Ｐゴシック" panose="020B0600070205080204" pitchFamily="34" charset="-128"/>
              </a:rPr>
              <a:t>"The </a:t>
            </a:r>
            <a:r>
              <a:rPr lang="en-GB" altLang="ja-JP" sz="3600" b="1" i="1" dirty="0">
                <a:ea typeface="ＭＳ Ｐゴシック" panose="020B0600070205080204" pitchFamily="34" charset="-128"/>
              </a:rPr>
              <a:t>ADKAR model</a:t>
            </a:r>
            <a:r>
              <a:rPr lang="en-GB" altLang="ja-JP" sz="3600" i="1" dirty="0">
                <a:ea typeface="ＭＳ Ｐゴシック" panose="020B0600070205080204" pitchFamily="34" charset="-128"/>
              </a:rPr>
              <a:t> by </a:t>
            </a:r>
            <a:r>
              <a:rPr lang="en-GB" altLang="ja-JP" sz="3600" i="1" dirty="0" err="1">
                <a:ea typeface="ＭＳ Ｐゴシック" panose="020B0600070205080204" pitchFamily="34" charset="-128"/>
              </a:rPr>
              <a:t>Prosci</a:t>
            </a:r>
            <a:r>
              <a:rPr lang="en-GB" altLang="ja-JP" sz="3600" i="1" dirty="0">
                <a:ea typeface="ＭＳ Ｐゴシック" panose="020B0600070205080204" pitchFamily="34" charset="-128"/>
              </a:rPr>
              <a:t> (1998) helps to deal with the people dimension of change. It can be used to: 1. Diagnose employee resistance to change. 2. Help employees transition through the change process (coaching). 3. Create an action plan for personal and professional advancement during change. 4. Develop a change management plan for your employees.</a:t>
            </a:r>
            <a:br>
              <a:rPr lang="en-GB" altLang="ja-JP" sz="3600" i="1" dirty="0">
                <a:ea typeface="ＭＳ Ｐゴシック" panose="020B0600070205080204" pitchFamily="34" charset="-128"/>
              </a:rPr>
            </a:br>
            <a:endParaRPr lang="pt-PT" altLang="pt-PT" sz="3600" dirty="0"/>
          </a:p>
        </p:txBody>
      </p:sp>
    </p:spTree>
    <p:extLst>
      <p:ext uri="{BB962C8B-B14F-4D97-AF65-F5344CB8AC3E}">
        <p14:creationId xmlns:p14="http://schemas.microsoft.com/office/powerpoint/2010/main" val="3181273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p:txBody>
          <a:bodyPr/>
          <a:lstStyle/>
          <a:p>
            <a:pPr algn="ctr" eaLnBrk="1" hangingPunct="1">
              <a:defRPr/>
            </a:pPr>
            <a:r>
              <a:rPr lang="pt-PT" b="1" dirty="0" smtClean="0"/>
              <a:t>ADKAR MODEL OF CHANGE</a:t>
            </a:r>
          </a:p>
        </p:txBody>
      </p:sp>
      <p:sp>
        <p:nvSpPr>
          <p:cNvPr id="51203" name="Rectangle 3"/>
          <p:cNvSpPr>
            <a:spLocks noGrp="1" noChangeArrowheads="1"/>
          </p:cNvSpPr>
          <p:nvPr>
            <p:ph type="body" idx="1"/>
          </p:nvPr>
        </p:nvSpPr>
        <p:spPr/>
        <p:txBody>
          <a:bodyPr/>
          <a:lstStyle/>
          <a:p>
            <a:pPr eaLnBrk="1" hangingPunct="1">
              <a:lnSpc>
                <a:spcPct val="90000"/>
              </a:lnSpc>
            </a:pPr>
            <a:r>
              <a:rPr lang="en-GB" altLang="ja-JP" sz="2400" i="1" dirty="0">
                <a:ea typeface="ＭＳ Ｐゴシック" panose="020B0600070205080204" pitchFamily="34" charset="-128"/>
              </a:rPr>
              <a:t>The ADKAR acronym holds that </a:t>
            </a:r>
            <a:r>
              <a:rPr lang="en-GB" altLang="ja-JP" sz="2400" i="1" dirty="0" err="1">
                <a:ea typeface="ＭＳ Ｐゴシック" panose="020B0600070205080204" pitchFamily="34" charset="-128"/>
              </a:rPr>
              <a:t>efective</a:t>
            </a:r>
            <a:r>
              <a:rPr lang="en-GB" altLang="ja-JP" sz="2400" i="1" dirty="0">
                <a:ea typeface="ＭＳ Ｐゴシック" panose="020B0600070205080204" pitchFamily="34" charset="-128"/>
              </a:rPr>
              <a:t> management of the people dimension of change requires managing five key elements:</a:t>
            </a:r>
          </a:p>
          <a:p>
            <a:pPr marL="0" indent="0" eaLnBrk="1" hangingPunct="1">
              <a:lnSpc>
                <a:spcPct val="90000"/>
              </a:lnSpc>
              <a:buNone/>
            </a:pPr>
            <a:r>
              <a:rPr lang="en-GB" altLang="ja-JP" sz="2400" i="1" dirty="0">
                <a:ea typeface="ＭＳ Ｐゴシック" panose="020B0600070205080204" pitchFamily="34" charset="-128"/>
              </a:rPr>
              <a:t/>
            </a:r>
            <a:br>
              <a:rPr lang="en-GB" altLang="ja-JP" sz="2400" i="1" dirty="0">
                <a:ea typeface="ＭＳ Ｐゴシック" panose="020B0600070205080204" pitchFamily="34" charset="-128"/>
              </a:rPr>
            </a:br>
            <a:r>
              <a:rPr lang="en-GB" altLang="ja-JP" sz="2400" i="1" dirty="0">
                <a:ea typeface="ＭＳ Ｐゴシック" panose="020B0600070205080204" pitchFamily="34" charset="-128"/>
              </a:rPr>
              <a:t>1. </a:t>
            </a:r>
            <a:r>
              <a:rPr lang="en-GB" altLang="ja-JP" sz="2400" b="1" i="1" dirty="0">
                <a:ea typeface="ＭＳ Ｐゴシック" panose="020B0600070205080204" pitchFamily="34" charset="-128"/>
              </a:rPr>
              <a:t>Awareness</a:t>
            </a:r>
            <a:r>
              <a:rPr lang="en-GB" altLang="ja-JP" sz="2400" i="1" dirty="0">
                <a:ea typeface="ＭＳ Ｐゴシック" panose="020B0600070205080204" pitchFamily="34" charset="-128"/>
              </a:rPr>
              <a:t> of the need to change</a:t>
            </a:r>
            <a:br>
              <a:rPr lang="en-GB" altLang="ja-JP" sz="2400" i="1" dirty="0">
                <a:ea typeface="ＭＳ Ｐゴシック" panose="020B0600070205080204" pitchFamily="34" charset="-128"/>
              </a:rPr>
            </a:br>
            <a:r>
              <a:rPr lang="en-GB" altLang="ja-JP" sz="2400" i="1" dirty="0">
                <a:ea typeface="ＭＳ Ｐゴシック" panose="020B0600070205080204" pitchFamily="34" charset="-128"/>
              </a:rPr>
              <a:t>2. </a:t>
            </a:r>
            <a:r>
              <a:rPr lang="en-GB" altLang="ja-JP" sz="2400" b="1" i="1" dirty="0">
                <a:ea typeface="ＭＳ Ｐゴシック" panose="020B0600070205080204" pitchFamily="34" charset="-128"/>
              </a:rPr>
              <a:t>Desire</a:t>
            </a:r>
            <a:r>
              <a:rPr lang="en-GB" altLang="ja-JP" sz="2400" i="1" dirty="0">
                <a:ea typeface="ＭＳ Ｐゴシック" panose="020B0600070205080204" pitchFamily="34" charset="-128"/>
              </a:rPr>
              <a:t> to participate and support the change</a:t>
            </a:r>
            <a:br>
              <a:rPr lang="en-GB" altLang="ja-JP" sz="2400" i="1" dirty="0">
                <a:ea typeface="ＭＳ Ｐゴシック" panose="020B0600070205080204" pitchFamily="34" charset="-128"/>
              </a:rPr>
            </a:br>
            <a:r>
              <a:rPr lang="en-GB" altLang="ja-JP" sz="2400" i="1" dirty="0">
                <a:ea typeface="ＭＳ Ｐゴシック" panose="020B0600070205080204" pitchFamily="34" charset="-128"/>
              </a:rPr>
              <a:t>3. </a:t>
            </a:r>
            <a:r>
              <a:rPr lang="en-GB" altLang="ja-JP" sz="2400" b="1" i="1" dirty="0">
                <a:ea typeface="ＭＳ Ｐゴシック" panose="020B0600070205080204" pitchFamily="34" charset="-128"/>
              </a:rPr>
              <a:t>Knowledge</a:t>
            </a:r>
            <a:r>
              <a:rPr lang="en-GB" altLang="ja-JP" sz="2400" i="1" dirty="0">
                <a:ea typeface="ＭＳ Ｐゴシック" panose="020B0600070205080204" pitchFamily="34" charset="-128"/>
              </a:rPr>
              <a:t> of how to change (and what the change looks like)</a:t>
            </a:r>
            <a:br>
              <a:rPr lang="en-GB" altLang="ja-JP" sz="2400" i="1" dirty="0">
                <a:ea typeface="ＭＳ Ｐゴシック" panose="020B0600070205080204" pitchFamily="34" charset="-128"/>
              </a:rPr>
            </a:br>
            <a:r>
              <a:rPr lang="en-GB" altLang="ja-JP" sz="2400" i="1" dirty="0">
                <a:ea typeface="ＭＳ Ｐゴシック" panose="020B0600070205080204" pitchFamily="34" charset="-128"/>
              </a:rPr>
              <a:t>4. </a:t>
            </a:r>
            <a:r>
              <a:rPr lang="en-GB" altLang="ja-JP" sz="2400" b="1" i="1" dirty="0">
                <a:ea typeface="ＭＳ Ｐゴシック" panose="020B0600070205080204" pitchFamily="34" charset="-128"/>
              </a:rPr>
              <a:t>Ability</a:t>
            </a:r>
            <a:r>
              <a:rPr lang="en-GB" altLang="ja-JP" sz="2400" i="1" dirty="0">
                <a:ea typeface="ＭＳ Ｐゴシック" panose="020B0600070205080204" pitchFamily="34" charset="-128"/>
              </a:rPr>
              <a:t> to implement the change on a day-to-day basis</a:t>
            </a:r>
            <a:br>
              <a:rPr lang="en-GB" altLang="ja-JP" sz="2400" i="1" dirty="0">
                <a:ea typeface="ＭＳ Ｐゴシック" panose="020B0600070205080204" pitchFamily="34" charset="-128"/>
              </a:rPr>
            </a:br>
            <a:r>
              <a:rPr lang="en-GB" altLang="ja-JP" sz="2400" i="1" dirty="0">
                <a:ea typeface="ＭＳ Ｐゴシック" panose="020B0600070205080204" pitchFamily="34" charset="-128"/>
              </a:rPr>
              <a:t>5. </a:t>
            </a:r>
            <a:r>
              <a:rPr lang="en-GB" altLang="ja-JP" sz="2400" b="1" i="1" dirty="0">
                <a:ea typeface="ＭＳ Ｐゴシック" panose="020B0600070205080204" pitchFamily="34" charset="-128"/>
              </a:rPr>
              <a:t>Reinforcement</a:t>
            </a:r>
            <a:r>
              <a:rPr lang="en-GB" altLang="ja-JP" sz="2400" i="1" dirty="0">
                <a:ea typeface="ＭＳ Ｐゴシック" panose="020B0600070205080204" pitchFamily="34" charset="-128"/>
              </a:rPr>
              <a:t> to keep the change in place</a:t>
            </a:r>
            <a:br>
              <a:rPr lang="en-GB" altLang="ja-JP" sz="2400" i="1" dirty="0">
                <a:ea typeface="ＭＳ Ｐゴシック" panose="020B0600070205080204" pitchFamily="34" charset="-128"/>
              </a:rPr>
            </a:br>
            <a:endParaRPr lang="en-GB" altLang="ja-JP" sz="2400" i="1" dirty="0" smtClean="0">
              <a:ea typeface="ＭＳ Ｐゴシック" panose="020B0600070205080204" pitchFamily="34" charset="-128"/>
            </a:endParaRPr>
          </a:p>
          <a:p>
            <a:pPr eaLnBrk="1" hangingPunct="1">
              <a:lnSpc>
                <a:spcPct val="90000"/>
              </a:lnSpc>
            </a:pPr>
            <a:r>
              <a:rPr lang="en-GB" altLang="ja-JP" sz="2400" i="1" dirty="0" smtClean="0">
                <a:ea typeface="ＭＳ Ｐゴシック" panose="020B0600070205080204" pitchFamily="34" charset="-128"/>
              </a:rPr>
              <a:t>For </a:t>
            </a:r>
            <a:r>
              <a:rPr lang="en-GB" altLang="ja-JP" sz="2400" i="1" dirty="0">
                <a:ea typeface="ＭＳ Ｐゴシック" panose="020B0600070205080204" pitchFamily="34" charset="-128"/>
              </a:rPr>
              <a:t>example, to prepare any change effort, you can score the status of each of the 5 elements from 1-10 and then focus first on the ones that score the lowest."</a:t>
            </a:r>
            <a:r>
              <a:rPr lang="pt-PT" altLang="ja-JP" sz="2400" dirty="0">
                <a:ea typeface="ＭＳ Ｐゴシック" panose="020B0600070205080204" pitchFamily="34" charset="-128"/>
              </a:rPr>
              <a:t> </a:t>
            </a:r>
            <a:endParaRPr lang="pt-PT" altLang="pt-PT" sz="2400" dirty="0"/>
          </a:p>
          <a:p>
            <a:pPr eaLnBrk="1" hangingPunct="1">
              <a:lnSpc>
                <a:spcPct val="90000"/>
              </a:lnSpc>
            </a:pPr>
            <a:endParaRPr lang="pt-PT" altLang="pt-PT" sz="2400" dirty="0"/>
          </a:p>
        </p:txBody>
      </p:sp>
    </p:spTree>
    <p:extLst>
      <p:ext uri="{BB962C8B-B14F-4D97-AF65-F5344CB8AC3E}">
        <p14:creationId xmlns:p14="http://schemas.microsoft.com/office/powerpoint/2010/main" val="14866297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pPr algn="ctr" eaLnBrk="1" hangingPunct="1">
              <a:defRPr/>
            </a:pPr>
            <a:r>
              <a:rPr lang="pt-PT" sz="4000" b="1" dirty="0"/>
              <a:t>JOHN KOTTER’S CHANGE PHASES</a:t>
            </a:r>
          </a:p>
        </p:txBody>
      </p:sp>
      <p:sp>
        <p:nvSpPr>
          <p:cNvPr id="78851" name="Rectangle 3"/>
          <p:cNvSpPr>
            <a:spLocks noGrp="1" noChangeArrowheads="1"/>
          </p:cNvSpPr>
          <p:nvPr>
            <p:ph type="body" idx="1"/>
          </p:nvPr>
        </p:nvSpPr>
        <p:spPr/>
        <p:txBody>
          <a:bodyPr>
            <a:normAutofit fontScale="92500" lnSpcReduction="10000"/>
          </a:bodyPr>
          <a:lstStyle/>
          <a:p>
            <a:pPr algn="just" eaLnBrk="1" hangingPunct="1">
              <a:lnSpc>
                <a:spcPct val="80000"/>
              </a:lnSpc>
              <a:defRPr/>
            </a:pPr>
            <a:r>
              <a:rPr lang="pt-PT" sz="2000" dirty="0" err="1"/>
              <a:t>Often</a:t>
            </a:r>
            <a:r>
              <a:rPr lang="pt-PT" sz="2000" dirty="0"/>
              <a:t>, </a:t>
            </a:r>
            <a:r>
              <a:rPr lang="pt-PT" sz="2000" dirty="0" err="1"/>
              <a:t>creating</a:t>
            </a:r>
            <a:r>
              <a:rPr lang="pt-PT" sz="2000" dirty="0"/>
              <a:t> </a:t>
            </a:r>
            <a:r>
              <a:rPr lang="pt-PT" sz="2000" dirty="0" err="1"/>
              <a:t>value</a:t>
            </a:r>
            <a:r>
              <a:rPr lang="pt-PT" sz="2000" dirty="0"/>
              <a:t> </a:t>
            </a:r>
            <a:r>
              <a:rPr lang="pt-PT" sz="2000" dirty="0" err="1"/>
              <a:t>requires</a:t>
            </a:r>
            <a:r>
              <a:rPr lang="pt-PT" sz="2000" dirty="0"/>
              <a:t> </a:t>
            </a:r>
            <a:r>
              <a:rPr lang="pt-PT" sz="2000" dirty="0" err="1"/>
              <a:t>significant</a:t>
            </a:r>
            <a:r>
              <a:rPr lang="pt-PT" sz="2000" dirty="0"/>
              <a:t> </a:t>
            </a:r>
            <a:r>
              <a:rPr lang="pt-PT" sz="2000" dirty="0" err="1"/>
              <a:t>change</a:t>
            </a:r>
            <a:r>
              <a:rPr lang="pt-PT" sz="2000" dirty="0"/>
              <a:t>. John </a:t>
            </a:r>
            <a:r>
              <a:rPr lang="pt-PT" sz="2000" dirty="0" err="1"/>
              <a:t>Kotter</a:t>
            </a:r>
            <a:r>
              <a:rPr lang="pt-PT" sz="2000" dirty="0"/>
              <a:t> </a:t>
            </a:r>
            <a:r>
              <a:rPr lang="pt-PT" sz="2000" dirty="0" err="1"/>
              <a:t>concluded</a:t>
            </a:r>
            <a:r>
              <a:rPr lang="pt-PT" sz="2000" dirty="0"/>
              <a:t> in </a:t>
            </a:r>
            <a:r>
              <a:rPr lang="pt-PT" sz="2000" dirty="0" err="1"/>
              <a:t>his</a:t>
            </a:r>
            <a:r>
              <a:rPr lang="pt-PT" sz="2000" dirty="0"/>
              <a:t> </a:t>
            </a:r>
            <a:r>
              <a:rPr lang="pt-PT" sz="2000" dirty="0" err="1"/>
              <a:t>book</a:t>
            </a:r>
            <a:r>
              <a:rPr lang="pt-PT" sz="2000" dirty="0"/>
              <a:t> "A force for </a:t>
            </a:r>
            <a:r>
              <a:rPr lang="pt-PT" sz="2000" dirty="0" err="1"/>
              <a:t>Change</a:t>
            </a:r>
            <a:r>
              <a:rPr lang="pt-PT" sz="2000" dirty="0"/>
              <a:t>: </a:t>
            </a:r>
            <a:r>
              <a:rPr lang="pt-PT" sz="2000" dirty="0" err="1"/>
              <a:t>How</a:t>
            </a:r>
            <a:r>
              <a:rPr lang="pt-PT" sz="2000" dirty="0"/>
              <a:t> </a:t>
            </a:r>
            <a:r>
              <a:rPr lang="pt-PT" sz="2000" dirty="0" err="1"/>
              <a:t>Leadership</a:t>
            </a:r>
            <a:r>
              <a:rPr lang="pt-PT" sz="2000" dirty="0"/>
              <a:t> </a:t>
            </a:r>
            <a:r>
              <a:rPr lang="pt-PT" sz="2000" dirty="0" err="1"/>
              <a:t>Differs</a:t>
            </a:r>
            <a:r>
              <a:rPr lang="pt-PT" sz="2000" dirty="0"/>
              <a:t> </a:t>
            </a:r>
            <a:r>
              <a:rPr lang="pt-PT" sz="2000" dirty="0" err="1"/>
              <a:t>from</a:t>
            </a:r>
            <a:r>
              <a:rPr lang="pt-PT" sz="2000" dirty="0"/>
              <a:t> Management" (1990) </a:t>
            </a:r>
            <a:r>
              <a:rPr lang="pt-PT" sz="2000" dirty="0" err="1"/>
              <a:t>that</a:t>
            </a:r>
            <a:r>
              <a:rPr lang="pt-PT" sz="2000" dirty="0"/>
              <a:t> </a:t>
            </a:r>
            <a:r>
              <a:rPr lang="pt-PT" sz="2000" dirty="0" err="1"/>
              <a:t>there</a:t>
            </a:r>
            <a:r>
              <a:rPr lang="pt-PT" sz="2000" dirty="0"/>
              <a:t> are </a:t>
            </a:r>
            <a:r>
              <a:rPr lang="pt-PT" sz="2000" dirty="0" err="1"/>
              <a:t>eight</a:t>
            </a:r>
            <a:r>
              <a:rPr lang="pt-PT" sz="2000" dirty="0"/>
              <a:t> </a:t>
            </a:r>
            <a:r>
              <a:rPr lang="pt-PT" sz="2000" dirty="0" err="1"/>
              <a:t>reasons</a:t>
            </a:r>
            <a:r>
              <a:rPr lang="pt-PT" sz="2000" dirty="0"/>
              <a:t> </a:t>
            </a:r>
            <a:r>
              <a:rPr lang="pt-PT" sz="2000" dirty="0" err="1"/>
              <a:t>why</a:t>
            </a:r>
            <a:r>
              <a:rPr lang="pt-PT" sz="2000" dirty="0"/>
              <a:t> </a:t>
            </a:r>
            <a:r>
              <a:rPr lang="pt-PT" sz="2000" dirty="0" err="1"/>
              <a:t>many</a:t>
            </a:r>
            <a:r>
              <a:rPr lang="pt-PT" sz="2000" dirty="0"/>
              <a:t> </a:t>
            </a:r>
            <a:r>
              <a:rPr lang="pt-PT" sz="2000" dirty="0" err="1"/>
              <a:t>change</a:t>
            </a:r>
            <a:r>
              <a:rPr lang="pt-PT" sz="2000" dirty="0"/>
              <a:t> processes do </a:t>
            </a:r>
            <a:r>
              <a:rPr lang="pt-PT" sz="2000" dirty="0" err="1"/>
              <a:t>not</a:t>
            </a:r>
            <a:r>
              <a:rPr lang="pt-PT" sz="2000" dirty="0"/>
              <a:t> </a:t>
            </a:r>
            <a:r>
              <a:rPr lang="pt-PT" sz="2000" dirty="0" err="1"/>
              <a:t>succeed</a:t>
            </a:r>
            <a:r>
              <a:rPr lang="pt-PT" sz="2000" dirty="0"/>
              <a:t>:</a:t>
            </a:r>
          </a:p>
          <a:p>
            <a:pPr marL="0" indent="0" algn="just">
              <a:lnSpc>
                <a:spcPct val="80000"/>
              </a:lnSpc>
              <a:buNone/>
              <a:defRPr/>
            </a:pPr>
            <a:endParaRPr lang="pt-PT" sz="2000" b="1" dirty="0"/>
          </a:p>
          <a:p>
            <a:pPr algn="just" eaLnBrk="1" hangingPunct="1">
              <a:lnSpc>
                <a:spcPct val="80000"/>
              </a:lnSpc>
              <a:defRPr/>
            </a:pPr>
            <a:r>
              <a:rPr lang="pt-PT" sz="2000" b="1" dirty="0" err="1"/>
              <a:t>Eight</a:t>
            </a:r>
            <a:r>
              <a:rPr lang="pt-PT" sz="2000" b="1" dirty="0"/>
              <a:t> </a:t>
            </a:r>
            <a:r>
              <a:rPr lang="pt-PT" sz="2000" b="1" dirty="0" err="1"/>
              <a:t>reasons</a:t>
            </a:r>
            <a:r>
              <a:rPr lang="pt-PT" sz="2000" b="1" dirty="0"/>
              <a:t> </a:t>
            </a:r>
            <a:r>
              <a:rPr lang="pt-PT" sz="2000" b="1" dirty="0" err="1"/>
              <a:t>why</a:t>
            </a:r>
            <a:r>
              <a:rPr lang="pt-PT" sz="2000" b="1" dirty="0"/>
              <a:t> </a:t>
            </a:r>
            <a:r>
              <a:rPr lang="pt-PT" sz="2000" b="1" dirty="0" err="1"/>
              <a:t>many</a:t>
            </a:r>
            <a:r>
              <a:rPr lang="pt-PT" sz="2000" b="1" dirty="0"/>
              <a:t> </a:t>
            </a:r>
            <a:r>
              <a:rPr lang="pt-PT" sz="2000" b="1" dirty="0" err="1"/>
              <a:t>change</a:t>
            </a:r>
            <a:r>
              <a:rPr lang="pt-PT" sz="2000" b="1" dirty="0"/>
              <a:t> processes </a:t>
            </a:r>
            <a:r>
              <a:rPr lang="pt-PT" sz="2000" b="1" dirty="0" err="1"/>
              <a:t>don't</a:t>
            </a:r>
            <a:r>
              <a:rPr lang="pt-PT" sz="2000" b="1" dirty="0"/>
              <a:t> </a:t>
            </a:r>
            <a:r>
              <a:rPr lang="pt-PT" sz="2000" b="1" dirty="0" err="1"/>
              <a:t>succeed</a:t>
            </a:r>
            <a:endParaRPr lang="pt-PT" sz="2000" b="1" dirty="0"/>
          </a:p>
          <a:p>
            <a:pPr algn="just" eaLnBrk="1" hangingPunct="1">
              <a:lnSpc>
                <a:spcPct val="80000"/>
              </a:lnSpc>
              <a:defRPr/>
            </a:pPr>
            <a:endParaRPr lang="pt-PT" sz="2000" dirty="0"/>
          </a:p>
          <a:p>
            <a:pPr algn="just" eaLnBrk="1" hangingPunct="1">
              <a:lnSpc>
                <a:spcPct val="80000"/>
              </a:lnSpc>
              <a:defRPr/>
            </a:pPr>
            <a:r>
              <a:rPr lang="pt-PT" sz="2000" dirty="0" err="1"/>
              <a:t>Allowing</a:t>
            </a:r>
            <a:r>
              <a:rPr lang="pt-PT" sz="2000" dirty="0"/>
              <a:t> too </a:t>
            </a:r>
            <a:r>
              <a:rPr lang="pt-PT" sz="2000" dirty="0" err="1"/>
              <a:t>much</a:t>
            </a:r>
            <a:r>
              <a:rPr lang="pt-PT" sz="2000" dirty="0"/>
              <a:t> </a:t>
            </a:r>
            <a:r>
              <a:rPr lang="pt-PT" sz="2000" dirty="0" err="1"/>
              <a:t>complexity</a:t>
            </a:r>
            <a:r>
              <a:rPr lang="pt-PT" sz="2000" dirty="0"/>
              <a:t>.</a:t>
            </a:r>
          </a:p>
          <a:p>
            <a:pPr algn="just" eaLnBrk="1" hangingPunct="1">
              <a:lnSpc>
                <a:spcPct val="80000"/>
              </a:lnSpc>
              <a:defRPr/>
            </a:pPr>
            <a:r>
              <a:rPr lang="pt-PT" sz="2000" dirty="0" err="1"/>
              <a:t>Failing</a:t>
            </a:r>
            <a:r>
              <a:rPr lang="pt-PT" sz="2000" dirty="0"/>
              <a:t> to </a:t>
            </a:r>
            <a:r>
              <a:rPr lang="pt-PT" sz="2000" dirty="0" err="1"/>
              <a:t>build</a:t>
            </a:r>
            <a:r>
              <a:rPr lang="pt-PT" sz="2000" dirty="0"/>
              <a:t> a </a:t>
            </a:r>
            <a:r>
              <a:rPr lang="pt-PT" sz="2000" dirty="0" err="1"/>
              <a:t>substantial</a:t>
            </a:r>
            <a:r>
              <a:rPr lang="pt-PT" sz="2000" dirty="0"/>
              <a:t> </a:t>
            </a:r>
            <a:r>
              <a:rPr lang="pt-PT" sz="2000" dirty="0" err="1"/>
              <a:t>coalition</a:t>
            </a:r>
            <a:r>
              <a:rPr lang="pt-PT" sz="2000" dirty="0"/>
              <a:t>.</a:t>
            </a:r>
          </a:p>
          <a:p>
            <a:pPr algn="just" eaLnBrk="1" hangingPunct="1">
              <a:lnSpc>
                <a:spcPct val="80000"/>
              </a:lnSpc>
              <a:defRPr/>
            </a:pPr>
            <a:r>
              <a:rPr lang="pt-PT" sz="2000" dirty="0" err="1"/>
              <a:t>Not</a:t>
            </a:r>
            <a:r>
              <a:rPr lang="pt-PT" sz="2000" dirty="0"/>
              <a:t> </a:t>
            </a:r>
            <a:r>
              <a:rPr lang="pt-PT" sz="2000" dirty="0" err="1"/>
              <a:t>understanding</a:t>
            </a:r>
            <a:r>
              <a:rPr lang="pt-PT" sz="2000" dirty="0"/>
              <a:t> </a:t>
            </a:r>
            <a:r>
              <a:rPr lang="pt-PT" sz="2000" dirty="0" err="1"/>
              <a:t>the</a:t>
            </a:r>
            <a:r>
              <a:rPr lang="pt-PT" sz="2000" dirty="0"/>
              <a:t> </a:t>
            </a:r>
            <a:r>
              <a:rPr lang="pt-PT" sz="2000" dirty="0" err="1"/>
              <a:t>need</a:t>
            </a:r>
            <a:r>
              <a:rPr lang="pt-PT" sz="2000" dirty="0"/>
              <a:t> for a clear </a:t>
            </a:r>
            <a:r>
              <a:rPr lang="pt-PT" sz="2000" dirty="0" err="1"/>
              <a:t>vision</a:t>
            </a:r>
            <a:r>
              <a:rPr lang="pt-PT" sz="2000" dirty="0"/>
              <a:t>.</a:t>
            </a:r>
          </a:p>
          <a:p>
            <a:pPr algn="just" eaLnBrk="1" hangingPunct="1">
              <a:lnSpc>
                <a:spcPct val="80000"/>
              </a:lnSpc>
              <a:defRPr/>
            </a:pPr>
            <a:r>
              <a:rPr lang="pt-PT" sz="2000" dirty="0" err="1"/>
              <a:t>Failing</a:t>
            </a:r>
            <a:r>
              <a:rPr lang="pt-PT" sz="2000" dirty="0"/>
              <a:t> to </a:t>
            </a:r>
            <a:r>
              <a:rPr lang="pt-PT" sz="2000" dirty="0" err="1"/>
              <a:t>clearly</a:t>
            </a:r>
            <a:r>
              <a:rPr lang="pt-PT" sz="2000" dirty="0"/>
              <a:t> </a:t>
            </a:r>
            <a:r>
              <a:rPr lang="pt-PT" sz="2000" dirty="0" err="1"/>
              <a:t>communicate</a:t>
            </a:r>
            <a:r>
              <a:rPr lang="pt-PT" sz="2000" dirty="0"/>
              <a:t> </a:t>
            </a:r>
            <a:r>
              <a:rPr lang="pt-PT" sz="2000" dirty="0" err="1"/>
              <a:t>the</a:t>
            </a:r>
            <a:r>
              <a:rPr lang="pt-PT" sz="2000" dirty="0"/>
              <a:t> </a:t>
            </a:r>
            <a:r>
              <a:rPr lang="pt-PT" sz="2000" dirty="0" err="1"/>
              <a:t>vision</a:t>
            </a:r>
            <a:r>
              <a:rPr lang="pt-PT" sz="2000" dirty="0"/>
              <a:t>.</a:t>
            </a:r>
          </a:p>
          <a:p>
            <a:pPr algn="just" eaLnBrk="1" hangingPunct="1">
              <a:lnSpc>
                <a:spcPct val="80000"/>
              </a:lnSpc>
              <a:defRPr/>
            </a:pPr>
            <a:r>
              <a:rPr lang="pt-PT" sz="2000" dirty="0" err="1"/>
              <a:t>Permitting</a:t>
            </a:r>
            <a:r>
              <a:rPr lang="pt-PT" sz="2000" dirty="0"/>
              <a:t> </a:t>
            </a:r>
            <a:r>
              <a:rPr lang="pt-PT" sz="2000" dirty="0" err="1"/>
              <a:t>roadblocks</a:t>
            </a:r>
            <a:r>
              <a:rPr lang="pt-PT" sz="2000" dirty="0"/>
              <a:t> </a:t>
            </a:r>
            <a:r>
              <a:rPr lang="pt-PT" sz="2000" dirty="0" err="1"/>
              <a:t>against</a:t>
            </a:r>
            <a:r>
              <a:rPr lang="pt-PT" sz="2000" dirty="0"/>
              <a:t> </a:t>
            </a:r>
            <a:r>
              <a:rPr lang="pt-PT" sz="2000" dirty="0" err="1"/>
              <a:t>the</a:t>
            </a:r>
            <a:r>
              <a:rPr lang="pt-PT" sz="2000" dirty="0"/>
              <a:t> </a:t>
            </a:r>
            <a:r>
              <a:rPr lang="pt-PT" sz="2000" dirty="0" err="1"/>
              <a:t>vision</a:t>
            </a:r>
            <a:r>
              <a:rPr lang="pt-PT" sz="2000" dirty="0"/>
              <a:t>.</a:t>
            </a:r>
          </a:p>
          <a:p>
            <a:pPr algn="just" eaLnBrk="1" hangingPunct="1">
              <a:lnSpc>
                <a:spcPct val="80000"/>
              </a:lnSpc>
              <a:defRPr/>
            </a:pPr>
            <a:r>
              <a:rPr lang="pt-PT" sz="2000" dirty="0" err="1"/>
              <a:t>Not</a:t>
            </a:r>
            <a:r>
              <a:rPr lang="pt-PT" sz="2000" dirty="0"/>
              <a:t> </a:t>
            </a:r>
            <a:r>
              <a:rPr lang="pt-PT" sz="2000" dirty="0" err="1"/>
              <a:t>planning</a:t>
            </a:r>
            <a:r>
              <a:rPr lang="pt-PT" sz="2000" dirty="0"/>
              <a:t> for short </a:t>
            </a:r>
            <a:r>
              <a:rPr lang="pt-PT" sz="2000" dirty="0" err="1"/>
              <a:t>term</a:t>
            </a:r>
            <a:r>
              <a:rPr lang="pt-PT" sz="2000" dirty="0"/>
              <a:t> </a:t>
            </a:r>
            <a:r>
              <a:rPr lang="pt-PT" sz="2000" dirty="0" err="1"/>
              <a:t>results</a:t>
            </a:r>
            <a:r>
              <a:rPr lang="pt-PT" sz="2000" dirty="0"/>
              <a:t> </a:t>
            </a:r>
            <a:r>
              <a:rPr lang="pt-PT" sz="2000" dirty="0" err="1"/>
              <a:t>and</a:t>
            </a:r>
            <a:r>
              <a:rPr lang="pt-PT" sz="2000" dirty="0"/>
              <a:t> </a:t>
            </a:r>
            <a:r>
              <a:rPr lang="pt-PT" sz="2000" dirty="0" err="1"/>
              <a:t>not</a:t>
            </a:r>
            <a:r>
              <a:rPr lang="pt-PT" sz="2000" dirty="0"/>
              <a:t> </a:t>
            </a:r>
            <a:r>
              <a:rPr lang="pt-PT" sz="2000" dirty="0" err="1"/>
              <a:t>realizing</a:t>
            </a:r>
            <a:r>
              <a:rPr lang="pt-PT" sz="2000" dirty="0"/>
              <a:t> </a:t>
            </a:r>
            <a:r>
              <a:rPr lang="pt-PT" sz="2000" dirty="0" err="1"/>
              <a:t>them</a:t>
            </a:r>
            <a:r>
              <a:rPr lang="pt-PT" sz="2000" dirty="0"/>
              <a:t>.</a:t>
            </a:r>
          </a:p>
          <a:p>
            <a:pPr algn="just" eaLnBrk="1" hangingPunct="1">
              <a:lnSpc>
                <a:spcPct val="80000"/>
              </a:lnSpc>
              <a:defRPr/>
            </a:pPr>
            <a:r>
              <a:rPr lang="pt-PT" sz="2000" dirty="0" err="1"/>
              <a:t>Declaring</a:t>
            </a:r>
            <a:r>
              <a:rPr lang="pt-PT" sz="2000" dirty="0"/>
              <a:t> </a:t>
            </a:r>
            <a:r>
              <a:rPr lang="pt-PT" sz="2000" dirty="0" err="1"/>
              <a:t>victory</a:t>
            </a:r>
            <a:r>
              <a:rPr lang="pt-PT" sz="2000" dirty="0"/>
              <a:t> too </a:t>
            </a:r>
            <a:r>
              <a:rPr lang="pt-PT" sz="2000" dirty="0" err="1"/>
              <a:t>soon</a:t>
            </a:r>
            <a:r>
              <a:rPr lang="pt-PT" sz="2000" dirty="0"/>
              <a:t>.</a:t>
            </a:r>
          </a:p>
          <a:p>
            <a:pPr algn="just" eaLnBrk="1" hangingPunct="1">
              <a:lnSpc>
                <a:spcPct val="80000"/>
              </a:lnSpc>
              <a:defRPr/>
            </a:pPr>
            <a:r>
              <a:rPr lang="pt-PT" sz="2000" dirty="0"/>
              <a:t>Fail to </a:t>
            </a:r>
            <a:r>
              <a:rPr lang="pt-PT" sz="2000" dirty="0" err="1"/>
              <a:t>anchor</a:t>
            </a:r>
            <a:r>
              <a:rPr lang="pt-PT" sz="2000" dirty="0"/>
              <a:t> </a:t>
            </a:r>
            <a:r>
              <a:rPr lang="pt-PT" sz="2000" dirty="0" err="1"/>
              <a:t>changes</a:t>
            </a:r>
            <a:r>
              <a:rPr lang="pt-PT" sz="2000" dirty="0"/>
              <a:t> in </a:t>
            </a:r>
            <a:r>
              <a:rPr lang="pt-PT" sz="2000" dirty="0" err="1"/>
              <a:t>corporate</a:t>
            </a:r>
            <a:r>
              <a:rPr lang="pt-PT" sz="2000" dirty="0"/>
              <a:t> </a:t>
            </a:r>
            <a:r>
              <a:rPr lang="pt-PT" sz="2000" dirty="0" err="1"/>
              <a:t>culture</a:t>
            </a:r>
            <a:r>
              <a:rPr lang="pt-PT" sz="2000" dirty="0"/>
              <a:t>.</a:t>
            </a:r>
          </a:p>
        </p:txBody>
      </p:sp>
    </p:spTree>
    <p:extLst>
      <p:ext uri="{BB962C8B-B14F-4D97-AF65-F5344CB8AC3E}">
        <p14:creationId xmlns:p14="http://schemas.microsoft.com/office/powerpoint/2010/main" val="42602184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pPr algn="ctr" eaLnBrk="1" hangingPunct="1">
              <a:defRPr/>
            </a:pPr>
            <a:r>
              <a:rPr lang="pt-PT" sz="4000" b="1" dirty="0"/>
              <a:t>JOHN KOTTER’S CHANGE PHASES</a:t>
            </a:r>
          </a:p>
        </p:txBody>
      </p:sp>
      <p:sp>
        <p:nvSpPr>
          <p:cNvPr id="53251" name="Rectangle 3"/>
          <p:cNvSpPr>
            <a:spLocks noGrp="1" noChangeArrowheads="1"/>
          </p:cNvSpPr>
          <p:nvPr>
            <p:ph type="body" idx="1"/>
          </p:nvPr>
        </p:nvSpPr>
        <p:spPr/>
        <p:txBody>
          <a:bodyPr>
            <a:normAutofit lnSpcReduction="10000"/>
          </a:bodyPr>
          <a:lstStyle/>
          <a:p>
            <a:pPr algn="just" eaLnBrk="1" hangingPunct="1">
              <a:lnSpc>
                <a:spcPct val="80000"/>
              </a:lnSpc>
            </a:pPr>
            <a:r>
              <a:rPr lang="pt-PT" altLang="pt-PT" sz="2000" b="1" dirty="0" err="1"/>
              <a:t>The</a:t>
            </a:r>
            <a:r>
              <a:rPr lang="pt-PT" altLang="pt-PT" sz="2000" b="1" dirty="0"/>
              <a:t> </a:t>
            </a:r>
            <a:r>
              <a:rPr lang="pt-PT" altLang="pt-PT" sz="2000" b="1" dirty="0" err="1"/>
              <a:t>change</a:t>
            </a:r>
            <a:r>
              <a:rPr lang="pt-PT" altLang="pt-PT" sz="2000" b="1" dirty="0"/>
              <a:t> </a:t>
            </a:r>
            <a:r>
              <a:rPr lang="pt-PT" altLang="pt-PT" sz="2000" b="1" dirty="0" err="1"/>
              <a:t>phases</a:t>
            </a:r>
            <a:r>
              <a:rPr lang="pt-PT" altLang="pt-PT" sz="2000" b="1" dirty="0"/>
              <a:t> </a:t>
            </a:r>
            <a:r>
              <a:rPr lang="pt-PT" altLang="pt-PT" sz="2000" b="1" dirty="0" err="1"/>
              <a:t>model</a:t>
            </a:r>
            <a:endParaRPr lang="pt-PT" altLang="pt-PT" sz="2000" b="1" dirty="0"/>
          </a:p>
          <a:p>
            <a:pPr algn="just" eaLnBrk="1" hangingPunct="1">
              <a:lnSpc>
                <a:spcPct val="80000"/>
              </a:lnSpc>
            </a:pPr>
            <a:endParaRPr lang="pt-PT" altLang="pt-PT" sz="2000" dirty="0"/>
          </a:p>
          <a:p>
            <a:pPr algn="just" eaLnBrk="1" hangingPunct="1">
              <a:lnSpc>
                <a:spcPct val="80000"/>
              </a:lnSpc>
            </a:pPr>
            <a:r>
              <a:rPr lang="pt-PT" altLang="pt-PT" sz="2000" dirty="0"/>
              <a:t>To </a:t>
            </a:r>
            <a:r>
              <a:rPr lang="pt-PT" altLang="pt-PT" sz="2000" dirty="0" err="1"/>
              <a:t>prevent</a:t>
            </a:r>
            <a:r>
              <a:rPr lang="pt-PT" altLang="pt-PT" sz="2000" dirty="0"/>
              <a:t> </a:t>
            </a:r>
            <a:r>
              <a:rPr lang="pt-PT" altLang="pt-PT" sz="2000" dirty="0" err="1"/>
              <a:t>making</a:t>
            </a:r>
            <a:r>
              <a:rPr lang="pt-PT" altLang="pt-PT" sz="2000" dirty="0"/>
              <a:t> </a:t>
            </a:r>
            <a:r>
              <a:rPr lang="pt-PT" altLang="pt-PT" sz="2000" dirty="0" err="1"/>
              <a:t>these</a:t>
            </a:r>
            <a:r>
              <a:rPr lang="pt-PT" altLang="pt-PT" sz="2000" dirty="0"/>
              <a:t> </a:t>
            </a:r>
            <a:r>
              <a:rPr lang="pt-PT" altLang="pt-PT" sz="2000" dirty="0" err="1"/>
              <a:t>mistakes</a:t>
            </a:r>
            <a:r>
              <a:rPr lang="pt-PT" altLang="pt-PT" sz="2000" dirty="0"/>
              <a:t>, </a:t>
            </a:r>
            <a:r>
              <a:rPr lang="pt-PT" altLang="pt-PT" sz="2000" dirty="0" err="1"/>
              <a:t>Kotter</a:t>
            </a:r>
            <a:r>
              <a:rPr lang="pt-PT" altLang="pt-PT" sz="2000" dirty="0"/>
              <a:t> </a:t>
            </a:r>
            <a:r>
              <a:rPr lang="pt-PT" altLang="pt-PT" sz="2000" dirty="0" err="1"/>
              <a:t>created</a:t>
            </a:r>
            <a:r>
              <a:rPr lang="pt-PT" altLang="pt-PT" sz="2000" dirty="0"/>
              <a:t> </a:t>
            </a:r>
            <a:r>
              <a:rPr lang="pt-PT" altLang="pt-PT" sz="2000" dirty="0" err="1"/>
              <a:t>the</a:t>
            </a:r>
            <a:r>
              <a:rPr lang="pt-PT" altLang="pt-PT" sz="2000" dirty="0"/>
              <a:t> </a:t>
            </a:r>
            <a:r>
              <a:rPr lang="pt-PT" altLang="pt-PT" sz="2000" dirty="0" err="1"/>
              <a:t>following</a:t>
            </a:r>
            <a:r>
              <a:rPr lang="pt-PT" altLang="pt-PT" sz="2000" dirty="0"/>
              <a:t> </a:t>
            </a:r>
            <a:r>
              <a:rPr lang="pt-PT" altLang="pt-PT" sz="2000" dirty="0" err="1"/>
              <a:t>Change</a:t>
            </a:r>
            <a:r>
              <a:rPr lang="pt-PT" altLang="pt-PT" sz="2000" dirty="0"/>
              <a:t> </a:t>
            </a:r>
            <a:r>
              <a:rPr lang="pt-PT" altLang="pt-PT" sz="2000" dirty="0" err="1"/>
              <a:t>Phases</a:t>
            </a:r>
            <a:r>
              <a:rPr lang="pt-PT" altLang="pt-PT" sz="2000" dirty="0"/>
              <a:t> </a:t>
            </a:r>
            <a:r>
              <a:rPr lang="pt-PT" altLang="pt-PT" sz="2000" dirty="0" err="1"/>
              <a:t>model</a:t>
            </a:r>
            <a:r>
              <a:rPr lang="pt-PT" altLang="pt-PT" sz="2000" dirty="0"/>
              <a:t>. </a:t>
            </a:r>
            <a:r>
              <a:rPr lang="pt-PT" altLang="pt-PT" sz="2000" dirty="0" err="1"/>
              <a:t>It</a:t>
            </a:r>
            <a:r>
              <a:rPr lang="pt-PT" altLang="pt-PT" sz="2000" dirty="0"/>
              <a:t> </a:t>
            </a:r>
            <a:r>
              <a:rPr lang="pt-PT" altLang="pt-PT" sz="2000" dirty="0" err="1"/>
              <a:t>consists</a:t>
            </a:r>
            <a:r>
              <a:rPr lang="pt-PT" altLang="pt-PT" sz="2000" dirty="0"/>
              <a:t> </a:t>
            </a:r>
            <a:r>
              <a:rPr lang="pt-PT" altLang="pt-PT" sz="2000" dirty="0" err="1"/>
              <a:t>also</a:t>
            </a:r>
            <a:r>
              <a:rPr lang="pt-PT" altLang="pt-PT" sz="2000" dirty="0"/>
              <a:t> out </a:t>
            </a:r>
            <a:r>
              <a:rPr lang="pt-PT" altLang="pt-PT" sz="2000" dirty="0" err="1"/>
              <a:t>of</a:t>
            </a:r>
            <a:r>
              <a:rPr lang="pt-PT" altLang="pt-PT" sz="2000" dirty="0"/>
              <a:t> </a:t>
            </a:r>
            <a:r>
              <a:rPr lang="pt-PT" altLang="pt-PT" sz="2000" dirty="0" err="1"/>
              <a:t>eight</a:t>
            </a:r>
            <a:r>
              <a:rPr lang="pt-PT" altLang="pt-PT" sz="2000" dirty="0"/>
              <a:t> steps:</a:t>
            </a:r>
          </a:p>
          <a:p>
            <a:pPr algn="just" eaLnBrk="1" hangingPunct="1">
              <a:lnSpc>
                <a:spcPct val="80000"/>
              </a:lnSpc>
            </a:pPr>
            <a:r>
              <a:rPr lang="pt-PT" altLang="pt-PT" sz="2000" dirty="0" err="1"/>
              <a:t>Establish</a:t>
            </a:r>
            <a:r>
              <a:rPr lang="pt-PT" altLang="pt-PT" sz="2000" dirty="0"/>
              <a:t> a </a:t>
            </a:r>
            <a:r>
              <a:rPr lang="pt-PT" altLang="pt-PT" sz="2000" dirty="0" err="1"/>
              <a:t>sense</a:t>
            </a:r>
            <a:r>
              <a:rPr lang="pt-PT" altLang="pt-PT" sz="2000" dirty="0"/>
              <a:t> </a:t>
            </a:r>
            <a:r>
              <a:rPr lang="pt-PT" altLang="pt-PT" sz="2000" dirty="0" err="1"/>
              <a:t>of</a:t>
            </a:r>
            <a:r>
              <a:rPr lang="pt-PT" altLang="pt-PT" sz="2000" dirty="0"/>
              <a:t> </a:t>
            </a:r>
            <a:r>
              <a:rPr lang="pt-PT" altLang="pt-PT" sz="2000" dirty="0" err="1"/>
              <a:t>urgency</a:t>
            </a:r>
            <a:r>
              <a:rPr lang="pt-PT" altLang="pt-PT" sz="2000" dirty="0"/>
              <a:t>.</a:t>
            </a:r>
          </a:p>
          <a:p>
            <a:pPr algn="just" eaLnBrk="1" hangingPunct="1">
              <a:lnSpc>
                <a:spcPct val="80000"/>
              </a:lnSpc>
            </a:pPr>
            <a:r>
              <a:rPr lang="pt-PT" altLang="pt-PT" sz="2000" dirty="0" err="1"/>
              <a:t>Create</a:t>
            </a:r>
            <a:r>
              <a:rPr lang="pt-PT" altLang="pt-PT" sz="2000" dirty="0"/>
              <a:t> a </a:t>
            </a:r>
            <a:r>
              <a:rPr lang="pt-PT" altLang="pt-PT" sz="2000" dirty="0" err="1"/>
              <a:t>coalition</a:t>
            </a:r>
            <a:r>
              <a:rPr lang="pt-PT" altLang="pt-PT" sz="2000" dirty="0"/>
              <a:t>.</a:t>
            </a:r>
          </a:p>
          <a:p>
            <a:pPr algn="just" eaLnBrk="1" hangingPunct="1">
              <a:lnSpc>
                <a:spcPct val="80000"/>
              </a:lnSpc>
            </a:pPr>
            <a:r>
              <a:rPr lang="pt-PT" altLang="pt-PT" sz="2000" dirty="0" err="1"/>
              <a:t>Develop</a:t>
            </a:r>
            <a:r>
              <a:rPr lang="pt-PT" altLang="pt-PT" sz="2000" dirty="0"/>
              <a:t> a clear </a:t>
            </a:r>
            <a:r>
              <a:rPr lang="pt-PT" altLang="pt-PT" sz="2000" dirty="0" err="1"/>
              <a:t>vision</a:t>
            </a:r>
            <a:r>
              <a:rPr lang="pt-PT" altLang="pt-PT" sz="2000" dirty="0"/>
              <a:t>.</a:t>
            </a:r>
          </a:p>
          <a:p>
            <a:pPr algn="just" eaLnBrk="1" hangingPunct="1">
              <a:lnSpc>
                <a:spcPct val="80000"/>
              </a:lnSpc>
            </a:pPr>
            <a:r>
              <a:rPr lang="pt-PT" altLang="pt-PT" sz="2000" dirty="0"/>
              <a:t>Share </a:t>
            </a:r>
            <a:r>
              <a:rPr lang="pt-PT" altLang="pt-PT" sz="2000" dirty="0" err="1"/>
              <a:t>the</a:t>
            </a:r>
            <a:r>
              <a:rPr lang="pt-PT" altLang="pt-PT" sz="2000" dirty="0"/>
              <a:t> </a:t>
            </a:r>
            <a:r>
              <a:rPr lang="pt-PT" altLang="pt-PT" sz="2000" dirty="0" err="1"/>
              <a:t>vision</a:t>
            </a:r>
            <a:r>
              <a:rPr lang="pt-PT" altLang="pt-PT" sz="2000" dirty="0"/>
              <a:t>.</a:t>
            </a:r>
          </a:p>
          <a:p>
            <a:pPr algn="just" eaLnBrk="1" hangingPunct="1">
              <a:lnSpc>
                <a:spcPct val="80000"/>
              </a:lnSpc>
            </a:pPr>
            <a:r>
              <a:rPr lang="pt-PT" altLang="pt-PT" sz="2000" dirty="0" err="1"/>
              <a:t>Empower</a:t>
            </a:r>
            <a:r>
              <a:rPr lang="pt-PT" altLang="pt-PT" sz="2000" dirty="0"/>
              <a:t> </a:t>
            </a:r>
            <a:r>
              <a:rPr lang="pt-PT" altLang="pt-PT" sz="2000" dirty="0" err="1"/>
              <a:t>people</a:t>
            </a:r>
            <a:r>
              <a:rPr lang="pt-PT" altLang="pt-PT" sz="2000" dirty="0"/>
              <a:t> to clear </a:t>
            </a:r>
            <a:r>
              <a:rPr lang="pt-PT" altLang="pt-PT" sz="2000" dirty="0" err="1"/>
              <a:t>obstacles</a:t>
            </a:r>
            <a:r>
              <a:rPr lang="pt-PT" altLang="pt-PT" sz="2000" dirty="0"/>
              <a:t>.</a:t>
            </a:r>
          </a:p>
          <a:p>
            <a:pPr algn="just" eaLnBrk="1" hangingPunct="1">
              <a:lnSpc>
                <a:spcPct val="80000"/>
              </a:lnSpc>
            </a:pPr>
            <a:r>
              <a:rPr lang="pt-PT" altLang="pt-PT" sz="2000" dirty="0"/>
              <a:t>Secure short-</a:t>
            </a:r>
            <a:r>
              <a:rPr lang="pt-PT" altLang="pt-PT" sz="2000" dirty="0" err="1"/>
              <a:t>term</a:t>
            </a:r>
            <a:r>
              <a:rPr lang="pt-PT" altLang="pt-PT" sz="2000" dirty="0"/>
              <a:t> </a:t>
            </a:r>
            <a:r>
              <a:rPr lang="pt-PT" altLang="pt-PT" sz="2000" dirty="0" err="1"/>
              <a:t>wins</a:t>
            </a:r>
            <a:r>
              <a:rPr lang="pt-PT" altLang="pt-PT" sz="2000" dirty="0"/>
              <a:t>.</a:t>
            </a:r>
          </a:p>
          <a:p>
            <a:pPr algn="just" eaLnBrk="1" hangingPunct="1">
              <a:lnSpc>
                <a:spcPct val="80000"/>
              </a:lnSpc>
            </a:pPr>
            <a:r>
              <a:rPr lang="pt-PT" altLang="pt-PT" sz="2000" dirty="0" err="1"/>
              <a:t>Consolidate</a:t>
            </a:r>
            <a:r>
              <a:rPr lang="pt-PT" altLang="pt-PT" sz="2000" dirty="0"/>
              <a:t> </a:t>
            </a:r>
            <a:r>
              <a:rPr lang="pt-PT" altLang="pt-PT" sz="2000" dirty="0" err="1"/>
              <a:t>and</a:t>
            </a:r>
            <a:r>
              <a:rPr lang="pt-PT" altLang="pt-PT" sz="2000" dirty="0"/>
              <a:t> </a:t>
            </a:r>
            <a:r>
              <a:rPr lang="pt-PT" altLang="pt-PT" sz="2000" dirty="0" err="1"/>
              <a:t>keep</a:t>
            </a:r>
            <a:r>
              <a:rPr lang="pt-PT" altLang="pt-PT" sz="2000" dirty="0"/>
              <a:t> </a:t>
            </a:r>
            <a:r>
              <a:rPr lang="pt-PT" altLang="pt-PT" sz="2000" dirty="0" err="1"/>
              <a:t>moving</a:t>
            </a:r>
            <a:r>
              <a:rPr lang="pt-PT" altLang="pt-PT" sz="2000" dirty="0"/>
              <a:t>.</a:t>
            </a:r>
          </a:p>
          <a:p>
            <a:pPr algn="just" eaLnBrk="1" hangingPunct="1">
              <a:lnSpc>
                <a:spcPct val="80000"/>
              </a:lnSpc>
            </a:pPr>
            <a:r>
              <a:rPr lang="pt-PT" altLang="pt-PT" sz="2000" dirty="0" err="1"/>
              <a:t>Anchor</a:t>
            </a:r>
            <a:r>
              <a:rPr lang="pt-PT" altLang="pt-PT" sz="2000" dirty="0"/>
              <a:t> </a:t>
            </a:r>
            <a:r>
              <a:rPr lang="pt-PT" altLang="pt-PT" sz="2000" dirty="0" err="1"/>
              <a:t>the</a:t>
            </a:r>
            <a:r>
              <a:rPr lang="pt-PT" altLang="pt-PT" sz="2000" dirty="0"/>
              <a:t> </a:t>
            </a:r>
            <a:r>
              <a:rPr lang="pt-PT" altLang="pt-PT" sz="2000" dirty="0" err="1"/>
              <a:t>change</a:t>
            </a:r>
            <a:r>
              <a:rPr lang="pt-PT" altLang="pt-PT" sz="2000" dirty="0"/>
              <a:t>.</a:t>
            </a:r>
          </a:p>
          <a:p>
            <a:pPr algn="just" eaLnBrk="1" hangingPunct="1">
              <a:lnSpc>
                <a:spcPct val="80000"/>
              </a:lnSpc>
            </a:pPr>
            <a:r>
              <a:rPr lang="pt-PT" altLang="pt-PT" sz="2000" dirty="0" err="1"/>
              <a:t>According</a:t>
            </a:r>
            <a:r>
              <a:rPr lang="pt-PT" altLang="pt-PT" sz="2000" dirty="0"/>
              <a:t> to </a:t>
            </a:r>
            <a:r>
              <a:rPr lang="pt-PT" altLang="pt-PT" sz="2000" dirty="0" err="1"/>
              <a:t>Kotter</a:t>
            </a:r>
            <a:r>
              <a:rPr lang="pt-PT" altLang="pt-PT" sz="2000" dirty="0"/>
              <a:t>, </a:t>
            </a:r>
            <a:r>
              <a:rPr lang="pt-PT" altLang="pt-PT" sz="2000" dirty="0" err="1"/>
              <a:t>it</a:t>
            </a:r>
            <a:r>
              <a:rPr lang="pt-PT" altLang="pt-PT" sz="2000" dirty="0"/>
              <a:t> </a:t>
            </a:r>
            <a:r>
              <a:rPr lang="pt-PT" altLang="pt-PT" sz="2000" dirty="0" err="1"/>
              <a:t>is</a:t>
            </a:r>
            <a:r>
              <a:rPr lang="pt-PT" altLang="pt-PT" sz="2000" dirty="0"/>
              <a:t> crucial to </a:t>
            </a:r>
            <a:r>
              <a:rPr lang="pt-PT" altLang="pt-PT" sz="2000" dirty="0" err="1"/>
              <a:t>follow</a:t>
            </a:r>
            <a:r>
              <a:rPr lang="pt-PT" altLang="pt-PT" sz="2000" dirty="0"/>
              <a:t> </a:t>
            </a:r>
            <a:r>
              <a:rPr lang="pt-PT" altLang="pt-PT" sz="2000" dirty="0" err="1"/>
              <a:t>the</a:t>
            </a:r>
            <a:r>
              <a:rPr lang="pt-PT" altLang="pt-PT" sz="2000" dirty="0"/>
              <a:t> </a:t>
            </a:r>
            <a:r>
              <a:rPr lang="pt-PT" altLang="pt-PT" sz="2000" dirty="0" err="1"/>
              <a:t>eight</a:t>
            </a:r>
            <a:r>
              <a:rPr lang="pt-PT" altLang="pt-PT" sz="2000" dirty="0"/>
              <a:t> </a:t>
            </a:r>
            <a:r>
              <a:rPr lang="pt-PT" altLang="pt-PT" sz="2000" dirty="0" err="1"/>
              <a:t>phases</a:t>
            </a:r>
            <a:r>
              <a:rPr lang="pt-PT" altLang="pt-PT" sz="2000" dirty="0"/>
              <a:t> </a:t>
            </a:r>
            <a:r>
              <a:rPr lang="pt-PT" altLang="pt-PT" sz="2000" dirty="0" err="1"/>
              <a:t>of</a:t>
            </a:r>
            <a:r>
              <a:rPr lang="pt-PT" altLang="pt-PT" sz="2000" dirty="0"/>
              <a:t> </a:t>
            </a:r>
            <a:r>
              <a:rPr lang="pt-PT" altLang="pt-PT" sz="2000" dirty="0" err="1"/>
              <a:t>change</a:t>
            </a:r>
            <a:r>
              <a:rPr lang="pt-PT" altLang="pt-PT" sz="2000" dirty="0"/>
              <a:t> in </a:t>
            </a:r>
            <a:r>
              <a:rPr lang="pt-PT" altLang="pt-PT" sz="2000" dirty="0" err="1"/>
              <a:t>the</a:t>
            </a:r>
            <a:r>
              <a:rPr lang="pt-PT" altLang="pt-PT" sz="2000" dirty="0"/>
              <a:t> </a:t>
            </a:r>
            <a:r>
              <a:rPr lang="pt-PT" altLang="pt-PT" sz="2000" dirty="0" err="1"/>
              <a:t>above</a:t>
            </a:r>
            <a:r>
              <a:rPr lang="pt-PT" altLang="pt-PT" sz="2000" dirty="0"/>
              <a:t> </a:t>
            </a:r>
            <a:r>
              <a:rPr lang="pt-PT" altLang="pt-PT" sz="2000" b="1" dirty="0" err="1"/>
              <a:t>exact</a:t>
            </a:r>
            <a:r>
              <a:rPr lang="pt-PT" altLang="pt-PT" sz="2000" b="1" dirty="0"/>
              <a:t> </a:t>
            </a:r>
            <a:r>
              <a:rPr lang="pt-PT" altLang="pt-PT" sz="2000" b="1" dirty="0" err="1"/>
              <a:t>sequence</a:t>
            </a:r>
            <a:r>
              <a:rPr lang="pt-PT" altLang="pt-PT" sz="2000" dirty="0"/>
              <a:t>.</a:t>
            </a:r>
          </a:p>
        </p:txBody>
      </p:sp>
    </p:spTree>
    <p:extLst>
      <p:ext uri="{BB962C8B-B14F-4D97-AF65-F5344CB8AC3E}">
        <p14:creationId xmlns:p14="http://schemas.microsoft.com/office/powerpoint/2010/main" val="4411050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pt-PT" dirty="0" err="1" smtClean="0"/>
              <a:t>Six</a:t>
            </a:r>
            <a:r>
              <a:rPr lang="pt-PT" dirty="0" smtClean="0"/>
              <a:t> Sigma </a:t>
            </a:r>
            <a:r>
              <a:rPr lang="pt-PT" dirty="0" err="1" smtClean="0"/>
              <a:t>Model</a:t>
            </a:r>
            <a:endParaRPr lang="pt-PT" dirty="0"/>
          </a:p>
        </p:txBody>
      </p:sp>
      <p:sp>
        <p:nvSpPr>
          <p:cNvPr id="3" name="Subtitle 2"/>
          <p:cNvSpPr>
            <a:spLocks noGrp="1"/>
          </p:cNvSpPr>
          <p:nvPr>
            <p:ph type="subTitle" idx="1"/>
          </p:nvPr>
        </p:nvSpPr>
        <p:spPr/>
        <p:txBody>
          <a:bodyPr/>
          <a:lstStyle/>
          <a:p>
            <a:endParaRPr lang="pt-PT"/>
          </a:p>
        </p:txBody>
      </p:sp>
    </p:spTree>
    <p:extLst>
      <p:ext uri="{BB962C8B-B14F-4D97-AF65-F5344CB8AC3E}">
        <p14:creationId xmlns:p14="http://schemas.microsoft.com/office/powerpoint/2010/main" val="38867217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p:txBody>
          <a:bodyPr/>
          <a:lstStyle/>
          <a:p>
            <a:pPr algn="ctr" eaLnBrk="1" hangingPunct="1">
              <a:defRPr/>
            </a:pPr>
            <a:r>
              <a:rPr lang="pt-PT" altLang="ja-JP" b="1" dirty="0" smtClean="0">
                <a:ea typeface="ＭＳ Ｐゴシック" charset="-128"/>
              </a:rPr>
              <a:t>SIX SIGMA </a:t>
            </a:r>
            <a:endParaRPr lang="pt-PT" b="1" dirty="0" smtClean="0"/>
          </a:p>
        </p:txBody>
      </p:sp>
      <p:sp>
        <p:nvSpPr>
          <p:cNvPr id="129027" name="Rectangle 3"/>
          <p:cNvSpPr>
            <a:spLocks noGrp="1" noChangeArrowheads="1"/>
          </p:cNvSpPr>
          <p:nvPr>
            <p:ph type="body" idx="1"/>
          </p:nvPr>
        </p:nvSpPr>
        <p:spPr/>
        <p:txBody>
          <a:bodyPr>
            <a:normAutofit/>
          </a:bodyPr>
          <a:lstStyle/>
          <a:p>
            <a:pPr eaLnBrk="1" hangingPunct="1">
              <a:lnSpc>
                <a:spcPct val="80000"/>
              </a:lnSpc>
            </a:pPr>
            <a:r>
              <a:rPr lang="pt-PT" altLang="pt-PT" sz="3200" b="1" dirty="0" err="1"/>
              <a:t>What</a:t>
            </a:r>
            <a:r>
              <a:rPr lang="pt-PT" altLang="pt-PT" sz="3200" b="1" dirty="0"/>
              <a:t> </a:t>
            </a:r>
            <a:r>
              <a:rPr lang="pt-PT" altLang="pt-PT" sz="3200" b="1" dirty="0" err="1"/>
              <a:t>is</a:t>
            </a:r>
            <a:r>
              <a:rPr lang="pt-PT" altLang="pt-PT" sz="3200" b="1" dirty="0"/>
              <a:t> </a:t>
            </a:r>
            <a:r>
              <a:rPr lang="pt-PT" altLang="pt-PT" sz="3200" b="1" dirty="0" err="1"/>
              <a:t>Six</a:t>
            </a:r>
            <a:r>
              <a:rPr lang="pt-PT" altLang="pt-PT" sz="3200" b="1" dirty="0"/>
              <a:t> Sigma? </a:t>
            </a:r>
            <a:r>
              <a:rPr lang="pt-PT" altLang="pt-PT" sz="3200" b="1" dirty="0" err="1"/>
              <a:t>Description</a:t>
            </a:r>
            <a:endParaRPr lang="pt-PT" altLang="pt-PT" sz="3200" b="1" dirty="0"/>
          </a:p>
          <a:p>
            <a:pPr marL="0" indent="0" eaLnBrk="1" hangingPunct="1">
              <a:lnSpc>
                <a:spcPct val="80000"/>
              </a:lnSpc>
              <a:buNone/>
            </a:pPr>
            <a:endParaRPr lang="pt-PT" altLang="ja-JP" sz="3200" dirty="0">
              <a:ea typeface="ＭＳ Ｐゴシック" panose="020B0600070205080204" pitchFamily="34" charset="-128"/>
            </a:endParaRPr>
          </a:p>
          <a:p>
            <a:pPr algn="just" eaLnBrk="1" hangingPunct="1">
              <a:lnSpc>
                <a:spcPct val="80000"/>
              </a:lnSpc>
            </a:pPr>
            <a:r>
              <a:rPr lang="pt-PT" altLang="ja-JP" sz="3200" dirty="0" err="1">
                <a:ea typeface="ＭＳ Ｐゴシック" panose="020B0600070205080204" pitchFamily="34" charset="-128"/>
              </a:rPr>
              <a:t>Six</a:t>
            </a:r>
            <a:r>
              <a:rPr lang="pt-PT" altLang="ja-JP" sz="3200" dirty="0">
                <a:ea typeface="ＭＳ Ｐゴシック" panose="020B0600070205080204" pitchFamily="34" charset="-128"/>
              </a:rPr>
              <a:t> Sigma </a:t>
            </a:r>
            <a:r>
              <a:rPr lang="pt-PT" altLang="ja-JP" sz="3200" dirty="0" err="1">
                <a:ea typeface="ＭＳ Ｐゴシック" panose="020B0600070205080204" pitchFamily="34" charset="-128"/>
              </a:rPr>
              <a:t>is</a:t>
            </a:r>
            <a:r>
              <a:rPr lang="pt-PT" altLang="ja-JP" sz="3200" dirty="0">
                <a:ea typeface="ＭＳ Ｐゴシック" panose="020B0600070205080204" pitchFamily="34" charset="-128"/>
              </a:rPr>
              <a:t> a </a:t>
            </a:r>
            <a:r>
              <a:rPr lang="pt-PT" altLang="ja-JP" sz="3200" dirty="0" err="1">
                <a:ea typeface="ＭＳ Ｐゴシック" panose="020B0600070205080204" pitchFamily="34" charset="-128"/>
              </a:rPr>
              <a:t>quality</a:t>
            </a:r>
            <a:r>
              <a:rPr lang="pt-PT" altLang="ja-JP" sz="3200" dirty="0">
                <a:ea typeface="ＭＳ Ｐゴシック" panose="020B0600070205080204" pitchFamily="34" charset="-128"/>
              </a:rPr>
              <a:t> management </a:t>
            </a:r>
            <a:r>
              <a:rPr lang="pt-PT" altLang="ja-JP" sz="3200" dirty="0" err="1">
                <a:ea typeface="ＭＳ Ｐゴシック" panose="020B0600070205080204" pitchFamily="34" charset="-128"/>
              </a:rPr>
              <a:t>methodology</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that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provides</a:t>
            </a:r>
            <a:r>
              <a:rPr lang="pt-PT" altLang="ja-JP" sz="3200" dirty="0">
                <a:ea typeface="ＭＳ Ｐゴシック" panose="020B0600070205080204" pitchFamily="34" charset="-128"/>
              </a:rPr>
              <a:t> businesses </a:t>
            </a:r>
            <a:r>
              <a:rPr lang="pt-PT" altLang="ja-JP" sz="3200" dirty="0" err="1">
                <a:ea typeface="ＭＳ Ｐゴシック" panose="020B0600070205080204" pitchFamily="34" charset="-128"/>
              </a:rPr>
              <a:t>with</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the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tools</a:t>
            </a:r>
            <a:r>
              <a:rPr lang="pt-PT" altLang="ja-JP" sz="3200" dirty="0">
                <a:ea typeface="ＭＳ Ｐゴシック" panose="020B0600070205080204" pitchFamily="34" charset="-128"/>
              </a:rPr>
              <a:t> to improve </a:t>
            </a:r>
            <a:r>
              <a:rPr lang="pt-PT" altLang="ja-JP" sz="3200" dirty="0" err="1">
                <a:ea typeface="ＭＳ Ｐゴシック" panose="020B0600070205080204" pitchFamily="34" charset="-128"/>
              </a:rPr>
              <a:t>the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capability</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of</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their</a:t>
            </a:r>
            <a:r>
              <a:rPr lang="pt-PT" altLang="ja-JP" sz="3200" dirty="0">
                <a:ea typeface="ＭＳ Ｐゴシック" panose="020B0600070205080204" pitchFamily="34" charset="-128"/>
              </a:rPr>
              <a:t> business processes. </a:t>
            </a:r>
            <a:r>
              <a:rPr lang="pt-PT" altLang="ja-JP" sz="3200" dirty="0" err="1">
                <a:ea typeface="ＭＳ Ｐゴシック" panose="020B0600070205080204" pitchFamily="34" charset="-128"/>
              </a:rPr>
              <a:t>This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increase</a:t>
            </a:r>
            <a:r>
              <a:rPr lang="pt-PT" altLang="ja-JP" sz="3200" dirty="0">
                <a:ea typeface="ＭＳ Ｐゴシック" panose="020B0600070205080204" pitchFamily="34" charset="-128"/>
              </a:rPr>
              <a:t> in performance </a:t>
            </a:r>
            <a:r>
              <a:rPr lang="pt-PT" altLang="ja-JP" sz="3200" dirty="0" err="1">
                <a:ea typeface="ＭＳ Ｐゴシック" panose="020B0600070205080204" pitchFamily="34" charset="-128"/>
              </a:rPr>
              <a:t>and</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decrease</a:t>
            </a:r>
            <a:r>
              <a:rPr lang="pt-PT" altLang="ja-JP" sz="3200" dirty="0">
                <a:ea typeface="ＭＳ Ｐゴシック" panose="020B0600070205080204" pitchFamily="34" charset="-128"/>
              </a:rPr>
              <a:t> in </a:t>
            </a:r>
            <a:r>
              <a:rPr lang="pt-PT" altLang="ja-JP" sz="3200" dirty="0" err="1">
                <a:ea typeface="ＭＳ Ｐゴシック" panose="020B0600070205080204" pitchFamily="34" charset="-128"/>
              </a:rPr>
              <a:t>process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variation</a:t>
            </a:r>
            <a:r>
              <a:rPr lang="pt-PT" altLang="ja-JP" sz="3200" dirty="0">
                <a:ea typeface="ＭＳ Ｐゴシック" panose="020B0600070205080204" pitchFamily="34" charset="-128"/>
              </a:rPr>
              <a:t> lead to </a:t>
            </a:r>
            <a:r>
              <a:rPr lang="pt-PT" altLang="ja-JP" sz="3200" dirty="0" err="1">
                <a:ea typeface="ＭＳ Ｐゴシック" panose="020B0600070205080204" pitchFamily="34" charset="-128"/>
              </a:rPr>
              <a:t>defect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reduction</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and</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improvement</a:t>
            </a:r>
            <a:r>
              <a:rPr lang="pt-PT" altLang="ja-JP" sz="3200" dirty="0">
                <a:ea typeface="ＭＳ Ｐゴシック" panose="020B0600070205080204" pitchFamily="34" charset="-128"/>
              </a:rPr>
              <a:t> in </a:t>
            </a:r>
            <a:r>
              <a:rPr lang="pt-PT" altLang="ja-JP" sz="3200" dirty="0" err="1">
                <a:ea typeface="ＭＳ Ｐゴシック" panose="020B0600070205080204" pitchFamily="34" charset="-128"/>
              </a:rPr>
              <a:t>profits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employee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morale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and</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quality</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of</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product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It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is</a:t>
            </a:r>
            <a:r>
              <a:rPr lang="pt-PT" altLang="ja-JP" sz="3200" dirty="0">
                <a:ea typeface="ＭＳ Ｐゴシック" panose="020B0600070205080204" pitchFamily="34" charset="-128"/>
              </a:rPr>
              <a:t> a </a:t>
            </a:r>
            <a:r>
              <a:rPr lang="pt-PT" altLang="ja-JP" sz="3200" dirty="0" err="1">
                <a:ea typeface="ＭＳ Ｐゴシック" panose="020B0600070205080204" pitchFamily="34" charset="-128"/>
              </a:rPr>
              <a:t>quality</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measure</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and</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improvement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program</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that</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was</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pioneered</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by</a:t>
            </a:r>
            <a:r>
              <a:rPr lang="pt-PT" altLang="ja-JP" sz="3200" dirty="0">
                <a:ea typeface="ＭＳ Ｐゴシック" panose="020B0600070205080204" pitchFamily="34" charset="-128"/>
              </a:rPr>
              <a:t> </a:t>
            </a:r>
            <a:r>
              <a:rPr lang="pt-PT" altLang="ja-JP" sz="3200" dirty="0" err="1">
                <a:ea typeface="ＭＳ Ｐゴシック" panose="020B0600070205080204" pitchFamily="34" charset="-128"/>
              </a:rPr>
              <a:t>Mikel</a:t>
            </a:r>
            <a:r>
              <a:rPr lang="pt-PT" altLang="ja-JP" sz="3200" dirty="0">
                <a:ea typeface="ＭＳ Ｐゴシック" panose="020B0600070205080204" pitchFamily="34" charset="-128"/>
              </a:rPr>
              <a:t> Harry </a:t>
            </a:r>
            <a:r>
              <a:rPr lang="pt-PT" altLang="ja-JP" sz="3200" dirty="0" err="1">
                <a:ea typeface="ＭＳ Ｐゴシック" panose="020B0600070205080204" pitchFamily="34" charset="-128"/>
              </a:rPr>
              <a:t>and</a:t>
            </a:r>
            <a:r>
              <a:rPr lang="pt-PT" altLang="ja-JP" sz="3200" dirty="0">
                <a:ea typeface="ＭＳ Ｐゴシック" panose="020B0600070205080204" pitchFamily="34" charset="-128"/>
              </a:rPr>
              <a:t> Motorola. </a:t>
            </a:r>
            <a:endParaRPr lang="pt-PT" altLang="pt-PT" sz="3200" dirty="0"/>
          </a:p>
        </p:txBody>
      </p:sp>
    </p:spTree>
    <p:extLst>
      <p:ext uri="{BB962C8B-B14F-4D97-AF65-F5344CB8AC3E}">
        <p14:creationId xmlns:p14="http://schemas.microsoft.com/office/powerpoint/2010/main" val="34202175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SIX SIGMA</a:t>
            </a:r>
            <a:endParaRPr lang="pt-PT" b="1" dirty="0"/>
          </a:p>
        </p:txBody>
      </p:sp>
      <p:sp>
        <p:nvSpPr>
          <p:cNvPr id="3" name="Content Placeholder 2"/>
          <p:cNvSpPr>
            <a:spLocks noGrp="1"/>
          </p:cNvSpPr>
          <p:nvPr>
            <p:ph idx="1"/>
          </p:nvPr>
        </p:nvSpPr>
        <p:spPr/>
        <p:txBody>
          <a:bodyPr>
            <a:normAutofit lnSpcReduction="10000"/>
          </a:bodyPr>
          <a:lstStyle/>
          <a:p>
            <a:pPr algn="just"/>
            <a:r>
              <a:rPr lang="en-US" sz="4000" dirty="0" smtClean="0"/>
              <a:t>It focuses on the control of a process until the point of six sigma (standard deviations) from a centerline, or 3.4 defects per million items. It includes identifying factors which are critical for the quality as determined by the customer. It reduces process variation and improvement capabilities, increases stability and designs systems to support the six sigma goal. </a:t>
            </a:r>
          </a:p>
          <a:p>
            <a:endParaRPr lang="pt-PT" dirty="0"/>
          </a:p>
        </p:txBody>
      </p:sp>
    </p:spTree>
    <p:extLst>
      <p:ext uri="{BB962C8B-B14F-4D97-AF65-F5344CB8AC3E}">
        <p14:creationId xmlns:p14="http://schemas.microsoft.com/office/powerpoint/2010/main" val="19684447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pPr algn="ctr" eaLnBrk="1" hangingPunct="1">
              <a:defRPr/>
            </a:pPr>
            <a:r>
              <a:rPr lang="pt-PT" altLang="ja-JP" b="1" dirty="0" smtClean="0">
                <a:ea typeface="ＭＳ Ｐゴシック" charset="-128"/>
              </a:rPr>
              <a:t>SIX SIGMA</a:t>
            </a:r>
            <a:endParaRPr lang="pt-PT" b="1" dirty="0" smtClean="0"/>
          </a:p>
        </p:txBody>
      </p:sp>
      <p:sp>
        <p:nvSpPr>
          <p:cNvPr id="130051" name="Rectangle 3"/>
          <p:cNvSpPr>
            <a:spLocks noGrp="1" noChangeArrowheads="1"/>
          </p:cNvSpPr>
          <p:nvPr>
            <p:ph type="body" idx="1"/>
          </p:nvPr>
        </p:nvSpPr>
        <p:spPr/>
        <p:txBody>
          <a:bodyPr/>
          <a:lstStyle/>
          <a:p>
            <a:pPr algn="just" eaLnBrk="1" hangingPunct="1">
              <a:lnSpc>
                <a:spcPct val="80000"/>
              </a:lnSpc>
            </a:pPr>
            <a:r>
              <a:rPr lang="pt-PT" altLang="pt-PT" dirty="0" err="1"/>
              <a:t>The</a:t>
            </a:r>
            <a:r>
              <a:rPr lang="pt-PT" altLang="pt-PT" dirty="0"/>
              <a:t> </a:t>
            </a:r>
            <a:r>
              <a:rPr lang="pt-PT" altLang="pt-PT" dirty="0" err="1"/>
              <a:t>Six</a:t>
            </a:r>
            <a:r>
              <a:rPr lang="pt-PT" altLang="pt-PT" dirty="0"/>
              <a:t> Sigma </a:t>
            </a:r>
            <a:r>
              <a:rPr lang="pt-PT" altLang="pt-PT" dirty="0" err="1"/>
              <a:t>model</a:t>
            </a:r>
            <a:r>
              <a:rPr lang="pt-PT" altLang="pt-PT" dirty="0"/>
              <a:t> </a:t>
            </a:r>
            <a:r>
              <a:rPr lang="pt-PT" altLang="pt-PT" dirty="0" err="1"/>
              <a:t>is</a:t>
            </a:r>
            <a:r>
              <a:rPr lang="pt-PT" altLang="pt-PT" dirty="0"/>
              <a:t> a </a:t>
            </a:r>
            <a:r>
              <a:rPr lang="pt-PT" altLang="pt-PT" dirty="0" err="1"/>
              <a:t>highly</a:t>
            </a:r>
            <a:r>
              <a:rPr lang="pt-PT" altLang="pt-PT" dirty="0"/>
              <a:t> </a:t>
            </a:r>
            <a:r>
              <a:rPr lang="pt-PT" altLang="pt-PT" dirty="0" err="1"/>
              <a:t>disciplined</a:t>
            </a:r>
            <a:r>
              <a:rPr lang="pt-PT" altLang="pt-PT" dirty="0"/>
              <a:t> </a:t>
            </a:r>
            <a:r>
              <a:rPr lang="pt-PT" altLang="pt-PT" dirty="0" err="1"/>
              <a:t>approach</a:t>
            </a:r>
            <a:r>
              <a:rPr lang="pt-PT" altLang="pt-PT" dirty="0"/>
              <a:t> </a:t>
            </a:r>
            <a:r>
              <a:rPr lang="pt-PT" altLang="pt-PT" dirty="0" err="1"/>
              <a:t>that</a:t>
            </a:r>
            <a:r>
              <a:rPr lang="pt-PT" altLang="pt-PT" dirty="0"/>
              <a:t> can </a:t>
            </a:r>
            <a:r>
              <a:rPr lang="pt-PT" altLang="pt-PT" dirty="0" err="1"/>
              <a:t>help</a:t>
            </a:r>
            <a:r>
              <a:rPr lang="pt-PT" altLang="pt-PT" dirty="0"/>
              <a:t> </a:t>
            </a:r>
            <a:r>
              <a:rPr lang="pt-PT" altLang="pt-PT" dirty="0" err="1"/>
              <a:t>companies</a:t>
            </a:r>
            <a:r>
              <a:rPr lang="pt-PT" altLang="pt-PT" dirty="0"/>
              <a:t> to </a:t>
            </a:r>
            <a:r>
              <a:rPr lang="pt-PT" altLang="pt-PT" dirty="0" err="1"/>
              <a:t>focus</a:t>
            </a:r>
            <a:r>
              <a:rPr lang="pt-PT" altLang="pt-PT" dirty="0"/>
              <a:t> </a:t>
            </a:r>
            <a:r>
              <a:rPr lang="pt-PT" altLang="pt-PT" dirty="0" err="1"/>
              <a:t>on</a:t>
            </a:r>
            <a:r>
              <a:rPr lang="pt-PT" altLang="pt-PT" dirty="0"/>
              <a:t> </a:t>
            </a:r>
            <a:r>
              <a:rPr lang="pt-PT" altLang="pt-PT" dirty="0" err="1"/>
              <a:t>developing</a:t>
            </a:r>
            <a:r>
              <a:rPr lang="pt-PT" altLang="pt-PT" dirty="0"/>
              <a:t> </a:t>
            </a:r>
            <a:r>
              <a:rPr lang="pt-PT" altLang="pt-PT" dirty="0" err="1"/>
              <a:t>and</a:t>
            </a:r>
            <a:r>
              <a:rPr lang="pt-PT" altLang="pt-PT" dirty="0"/>
              <a:t> </a:t>
            </a:r>
            <a:r>
              <a:rPr lang="pt-PT" altLang="pt-PT" dirty="0" err="1"/>
              <a:t>delivering</a:t>
            </a:r>
            <a:r>
              <a:rPr lang="pt-PT" altLang="pt-PT" dirty="0"/>
              <a:t> </a:t>
            </a:r>
            <a:r>
              <a:rPr lang="pt-PT" altLang="pt-PT" dirty="0" err="1"/>
              <a:t>near-perfect</a:t>
            </a:r>
            <a:r>
              <a:rPr lang="pt-PT" altLang="pt-PT" dirty="0"/>
              <a:t> </a:t>
            </a:r>
            <a:r>
              <a:rPr lang="pt-PT" altLang="pt-PT" dirty="0" err="1"/>
              <a:t>products</a:t>
            </a:r>
            <a:r>
              <a:rPr lang="pt-PT" altLang="pt-PT" dirty="0"/>
              <a:t> </a:t>
            </a:r>
            <a:r>
              <a:rPr lang="pt-PT" altLang="pt-PT" dirty="0" err="1"/>
              <a:t>and</a:t>
            </a:r>
            <a:r>
              <a:rPr lang="pt-PT" altLang="pt-PT" dirty="0"/>
              <a:t> </a:t>
            </a:r>
            <a:r>
              <a:rPr lang="pt-PT" altLang="pt-PT" dirty="0" err="1"/>
              <a:t>services</a:t>
            </a:r>
            <a:r>
              <a:rPr lang="pt-PT" altLang="pt-PT" dirty="0"/>
              <a:t>. </a:t>
            </a:r>
            <a:r>
              <a:rPr lang="pt-PT" altLang="pt-PT" dirty="0" err="1"/>
              <a:t>It</a:t>
            </a:r>
            <a:r>
              <a:rPr lang="pt-PT" altLang="pt-PT" dirty="0"/>
              <a:t> </a:t>
            </a:r>
            <a:r>
              <a:rPr lang="pt-PT" altLang="pt-PT" dirty="0" err="1"/>
              <a:t>is</a:t>
            </a:r>
            <a:r>
              <a:rPr lang="pt-PT" altLang="pt-PT" dirty="0"/>
              <a:t> </a:t>
            </a:r>
            <a:r>
              <a:rPr lang="pt-PT" altLang="pt-PT" dirty="0" err="1"/>
              <a:t>based</a:t>
            </a:r>
            <a:r>
              <a:rPr lang="pt-PT" altLang="pt-PT" dirty="0"/>
              <a:t> </a:t>
            </a:r>
            <a:r>
              <a:rPr lang="pt-PT" altLang="pt-PT" dirty="0" err="1"/>
              <a:t>on</a:t>
            </a:r>
            <a:r>
              <a:rPr lang="pt-PT" altLang="pt-PT" dirty="0"/>
              <a:t> </a:t>
            </a:r>
            <a:r>
              <a:rPr lang="pt-PT" altLang="pt-PT" dirty="0" err="1"/>
              <a:t>the</a:t>
            </a:r>
            <a:r>
              <a:rPr lang="pt-PT" altLang="pt-PT" dirty="0"/>
              <a:t> </a:t>
            </a:r>
            <a:r>
              <a:rPr lang="pt-PT" altLang="pt-PT" dirty="0" err="1"/>
              <a:t>statistical</a:t>
            </a:r>
            <a:r>
              <a:rPr lang="pt-PT" altLang="pt-PT" dirty="0"/>
              <a:t> </a:t>
            </a:r>
            <a:r>
              <a:rPr lang="pt-PT" altLang="pt-PT" dirty="0" err="1"/>
              <a:t>work</a:t>
            </a:r>
            <a:r>
              <a:rPr lang="pt-PT" altLang="pt-PT" dirty="0"/>
              <a:t> </a:t>
            </a:r>
            <a:r>
              <a:rPr lang="pt-PT" altLang="pt-PT" dirty="0" err="1"/>
              <a:t>of</a:t>
            </a:r>
            <a:r>
              <a:rPr lang="pt-PT" altLang="pt-PT" dirty="0"/>
              <a:t> Joseph </a:t>
            </a:r>
            <a:r>
              <a:rPr lang="pt-PT" altLang="pt-PT" dirty="0" err="1"/>
              <a:t>Juran</a:t>
            </a:r>
            <a:r>
              <a:rPr lang="pt-PT" altLang="pt-PT" dirty="0"/>
              <a:t>, a </a:t>
            </a:r>
            <a:r>
              <a:rPr lang="pt-PT" altLang="pt-PT" dirty="0" err="1"/>
              <a:t>Rumanian-born</a:t>
            </a:r>
            <a:r>
              <a:rPr lang="pt-PT" altLang="pt-PT" dirty="0"/>
              <a:t> US </a:t>
            </a:r>
            <a:r>
              <a:rPr lang="pt-PT" altLang="pt-PT" dirty="0" err="1"/>
              <a:t>pioneer</a:t>
            </a:r>
            <a:r>
              <a:rPr lang="pt-PT" altLang="pt-PT" dirty="0"/>
              <a:t> </a:t>
            </a:r>
            <a:r>
              <a:rPr lang="pt-PT" altLang="pt-PT" dirty="0" err="1"/>
              <a:t>of</a:t>
            </a:r>
            <a:r>
              <a:rPr lang="pt-PT" altLang="pt-PT" dirty="0"/>
              <a:t> </a:t>
            </a:r>
            <a:r>
              <a:rPr lang="pt-PT" altLang="pt-PT" dirty="0" err="1"/>
              <a:t>quality</a:t>
            </a:r>
            <a:r>
              <a:rPr lang="pt-PT" altLang="pt-PT" dirty="0"/>
              <a:t> management. </a:t>
            </a:r>
            <a:r>
              <a:rPr lang="pt-PT" altLang="pt-PT" dirty="0" err="1"/>
              <a:t>The</a:t>
            </a:r>
            <a:r>
              <a:rPr lang="pt-PT" altLang="pt-PT" dirty="0"/>
              <a:t> </a:t>
            </a:r>
            <a:r>
              <a:rPr lang="pt-PT" altLang="pt-PT" dirty="0" err="1"/>
              <a:t>word</a:t>
            </a:r>
            <a:r>
              <a:rPr lang="pt-PT" altLang="pt-PT" dirty="0"/>
              <a:t> "Sigma" </a:t>
            </a:r>
            <a:r>
              <a:rPr lang="pt-PT" altLang="pt-PT" dirty="0" err="1"/>
              <a:t>is</a:t>
            </a:r>
            <a:r>
              <a:rPr lang="pt-PT" altLang="pt-PT" dirty="0"/>
              <a:t> a </a:t>
            </a:r>
            <a:r>
              <a:rPr lang="pt-PT" altLang="pt-PT" dirty="0" err="1"/>
              <a:t>Greek</a:t>
            </a:r>
            <a:r>
              <a:rPr lang="pt-PT" altLang="pt-PT" dirty="0"/>
              <a:t> </a:t>
            </a:r>
            <a:r>
              <a:rPr lang="pt-PT" altLang="pt-PT" dirty="0" err="1"/>
              <a:t>sign</a:t>
            </a:r>
            <a:r>
              <a:rPr lang="pt-PT" altLang="pt-PT" dirty="0"/>
              <a:t> </a:t>
            </a:r>
            <a:r>
              <a:rPr lang="pt-PT" altLang="pt-PT" dirty="0" err="1"/>
              <a:t>used</a:t>
            </a:r>
            <a:r>
              <a:rPr lang="pt-PT" altLang="pt-PT" dirty="0"/>
              <a:t> for a </a:t>
            </a:r>
            <a:r>
              <a:rPr lang="pt-PT" altLang="pt-PT" dirty="0" err="1"/>
              <a:t>statistical</a:t>
            </a:r>
            <a:r>
              <a:rPr lang="pt-PT" altLang="pt-PT" dirty="0"/>
              <a:t> </a:t>
            </a:r>
            <a:r>
              <a:rPr lang="pt-PT" altLang="pt-PT" dirty="0" err="1"/>
              <a:t>term</a:t>
            </a:r>
            <a:r>
              <a:rPr lang="pt-PT" altLang="pt-PT" dirty="0"/>
              <a:t> </a:t>
            </a:r>
            <a:r>
              <a:rPr lang="pt-PT" altLang="pt-PT" dirty="0" err="1"/>
              <a:t>that</a:t>
            </a:r>
            <a:r>
              <a:rPr lang="pt-PT" altLang="pt-PT" dirty="0"/>
              <a:t> </a:t>
            </a:r>
            <a:r>
              <a:rPr lang="pt-PT" altLang="pt-PT" dirty="0" err="1"/>
              <a:t>measures</a:t>
            </a:r>
            <a:r>
              <a:rPr lang="pt-PT" altLang="pt-PT" dirty="0"/>
              <a:t> </a:t>
            </a:r>
            <a:r>
              <a:rPr lang="pt-PT" altLang="pt-PT" dirty="0" err="1"/>
              <a:t>how</a:t>
            </a:r>
            <a:r>
              <a:rPr lang="pt-PT" altLang="pt-PT" dirty="0"/>
              <a:t> </a:t>
            </a:r>
            <a:r>
              <a:rPr lang="pt-PT" altLang="pt-PT" dirty="0" err="1"/>
              <a:t>far</a:t>
            </a:r>
            <a:r>
              <a:rPr lang="pt-PT" altLang="pt-PT" dirty="0"/>
              <a:t> a </a:t>
            </a:r>
            <a:r>
              <a:rPr lang="pt-PT" altLang="pt-PT" dirty="0" err="1"/>
              <a:t>given</a:t>
            </a:r>
            <a:r>
              <a:rPr lang="pt-PT" altLang="pt-PT" dirty="0"/>
              <a:t> </a:t>
            </a:r>
            <a:r>
              <a:rPr lang="pt-PT" altLang="pt-PT" dirty="0" err="1"/>
              <a:t>process</a:t>
            </a:r>
            <a:r>
              <a:rPr lang="pt-PT" altLang="pt-PT" dirty="0"/>
              <a:t> </a:t>
            </a:r>
            <a:r>
              <a:rPr lang="pt-PT" altLang="pt-PT" dirty="0" err="1"/>
              <a:t>deviates</a:t>
            </a:r>
            <a:r>
              <a:rPr lang="pt-PT" altLang="pt-PT" dirty="0"/>
              <a:t> </a:t>
            </a:r>
            <a:r>
              <a:rPr lang="pt-PT" altLang="pt-PT" dirty="0" err="1"/>
              <a:t>from</a:t>
            </a:r>
            <a:r>
              <a:rPr lang="pt-PT" altLang="pt-PT" dirty="0"/>
              <a:t> </a:t>
            </a:r>
            <a:r>
              <a:rPr lang="pt-PT" altLang="pt-PT" dirty="0" err="1"/>
              <a:t>perfection</a:t>
            </a:r>
            <a:r>
              <a:rPr lang="pt-PT" altLang="pt-PT" dirty="0"/>
              <a:t> (standards </a:t>
            </a:r>
            <a:r>
              <a:rPr lang="pt-PT" altLang="pt-PT" dirty="0" err="1"/>
              <a:t>deviation</a:t>
            </a:r>
            <a:r>
              <a:rPr lang="pt-PT" altLang="pt-PT" dirty="0"/>
              <a:t>). </a:t>
            </a:r>
            <a:r>
              <a:rPr lang="pt-PT" altLang="pt-PT" dirty="0" err="1"/>
              <a:t>If</a:t>
            </a:r>
            <a:r>
              <a:rPr lang="pt-PT" altLang="pt-PT" dirty="0"/>
              <a:t> </a:t>
            </a:r>
            <a:r>
              <a:rPr lang="pt-PT" altLang="pt-PT" dirty="0" err="1"/>
              <a:t>the</a:t>
            </a:r>
            <a:r>
              <a:rPr lang="pt-PT" altLang="pt-PT" dirty="0"/>
              <a:t> sigma </a:t>
            </a:r>
            <a:r>
              <a:rPr lang="pt-PT" altLang="pt-PT" dirty="0" err="1"/>
              <a:t>number</a:t>
            </a:r>
            <a:r>
              <a:rPr lang="pt-PT" altLang="pt-PT" dirty="0"/>
              <a:t> </a:t>
            </a:r>
            <a:r>
              <a:rPr lang="pt-PT" altLang="pt-PT" dirty="0" err="1"/>
              <a:t>is</a:t>
            </a:r>
            <a:r>
              <a:rPr lang="pt-PT" altLang="pt-PT" dirty="0"/>
              <a:t> </a:t>
            </a:r>
            <a:r>
              <a:rPr lang="pt-PT" altLang="pt-PT" dirty="0" err="1"/>
              <a:t>higher</a:t>
            </a:r>
            <a:r>
              <a:rPr lang="pt-PT" altLang="pt-PT" dirty="0"/>
              <a:t>, </a:t>
            </a:r>
            <a:r>
              <a:rPr lang="pt-PT" altLang="pt-PT" dirty="0" err="1"/>
              <a:t>you</a:t>
            </a:r>
            <a:r>
              <a:rPr lang="pt-PT" altLang="pt-PT" dirty="0"/>
              <a:t> are </a:t>
            </a:r>
            <a:r>
              <a:rPr lang="pt-PT" altLang="pt-PT" dirty="0" err="1"/>
              <a:t>closer</a:t>
            </a:r>
            <a:r>
              <a:rPr lang="pt-PT" altLang="pt-PT" dirty="0"/>
              <a:t> to </a:t>
            </a:r>
            <a:r>
              <a:rPr lang="pt-PT" altLang="pt-PT" dirty="0" err="1"/>
              <a:t>perfection</a:t>
            </a:r>
            <a:r>
              <a:rPr lang="pt-PT" altLang="pt-PT" dirty="0"/>
              <a:t>. </a:t>
            </a:r>
            <a:r>
              <a:rPr lang="pt-PT" altLang="pt-PT" dirty="0" err="1"/>
              <a:t>One</a:t>
            </a:r>
            <a:r>
              <a:rPr lang="pt-PT" altLang="pt-PT" dirty="0"/>
              <a:t> sigma </a:t>
            </a:r>
            <a:r>
              <a:rPr lang="pt-PT" altLang="pt-PT" dirty="0" err="1"/>
              <a:t>is</a:t>
            </a:r>
            <a:r>
              <a:rPr lang="pt-PT" altLang="pt-PT" dirty="0"/>
              <a:t> </a:t>
            </a:r>
            <a:r>
              <a:rPr lang="pt-PT" altLang="pt-PT" dirty="0" err="1"/>
              <a:t>not</a:t>
            </a:r>
            <a:r>
              <a:rPr lang="pt-PT" altLang="pt-PT" dirty="0"/>
              <a:t> </a:t>
            </a:r>
            <a:r>
              <a:rPr lang="pt-PT" altLang="pt-PT" dirty="0" err="1"/>
              <a:t>very</a:t>
            </a:r>
            <a:r>
              <a:rPr lang="pt-PT" altLang="pt-PT" dirty="0"/>
              <a:t> </a:t>
            </a:r>
            <a:r>
              <a:rPr lang="pt-PT" altLang="pt-PT" dirty="0" err="1"/>
              <a:t>good</a:t>
            </a:r>
            <a:r>
              <a:rPr lang="pt-PT" altLang="pt-PT" dirty="0"/>
              <a:t>; </a:t>
            </a:r>
            <a:r>
              <a:rPr lang="pt-PT" altLang="pt-PT" dirty="0" err="1"/>
              <a:t>six</a:t>
            </a:r>
            <a:r>
              <a:rPr lang="pt-PT" altLang="pt-PT" dirty="0"/>
              <a:t> sigma </a:t>
            </a:r>
            <a:r>
              <a:rPr lang="pt-PT" altLang="pt-PT" dirty="0" err="1"/>
              <a:t>is</a:t>
            </a:r>
            <a:r>
              <a:rPr lang="pt-PT" altLang="pt-PT" dirty="0"/>
              <a:t> </a:t>
            </a:r>
            <a:r>
              <a:rPr lang="pt-PT" altLang="pt-PT" dirty="0" err="1"/>
              <a:t>defined</a:t>
            </a:r>
            <a:r>
              <a:rPr lang="pt-PT" altLang="pt-PT" dirty="0"/>
              <a:t> as </a:t>
            </a:r>
            <a:r>
              <a:rPr lang="pt-PT" altLang="pt-PT" dirty="0" err="1"/>
              <a:t>only</a:t>
            </a:r>
            <a:r>
              <a:rPr lang="pt-PT" altLang="pt-PT" dirty="0"/>
              <a:t> 3.4 </a:t>
            </a:r>
            <a:r>
              <a:rPr lang="pt-PT" altLang="pt-PT" dirty="0" err="1"/>
              <a:t>defects</a:t>
            </a:r>
            <a:r>
              <a:rPr lang="pt-PT" altLang="pt-PT" dirty="0"/>
              <a:t> per </a:t>
            </a:r>
            <a:r>
              <a:rPr lang="pt-PT" altLang="pt-PT" dirty="0" err="1"/>
              <a:t>million</a:t>
            </a:r>
            <a:r>
              <a:rPr lang="pt-PT" altLang="pt-PT" dirty="0"/>
              <a:t>. </a:t>
            </a:r>
            <a:r>
              <a:rPr lang="pt-PT" altLang="pt-PT" dirty="0" err="1"/>
              <a:t>The</a:t>
            </a:r>
            <a:r>
              <a:rPr lang="pt-PT" altLang="pt-PT" dirty="0"/>
              <a:t> central </a:t>
            </a:r>
            <a:r>
              <a:rPr lang="pt-PT" altLang="pt-PT" dirty="0" err="1"/>
              <a:t>idea</a:t>
            </a:r>
            <a:r>
              <a:rPr lang="pt-PT" altLang="pt-PT" dirty="0"/>
              <a:t> </a:t>
            </a:r>
            <a:r>
              <a:rPr lang="pt-PT" altLang="pt-PT" dirty="0" err="1"/>
              <a:t>behind</a:t>
            </a:r>
            <a:r>
              <a:rPr lang="pt-PT" altLang="pt-PT" dirty="0"/>
              <a:t> </a:t>
            </a:r>
            <a:r>
              <a:rPr lang="pt-PT" altLang="pt-PT" dirty="0" err="1"/>
              <a:t>Six</a:t>
            </a:r>
            <a:r>
              <a:rPr lang="pt-PT" altLang="pt-PT" dirty="0"/>
              <a:t> Sigma </a:t>
            </a:r>
            <a:r>
              <a:rPr lang="pt-PT" altLang="pt-PT" dirty="0" err="1"/>
              <a:t>is</a:t>
            </a:r>
            <a:r>
              <a:rPr lang="pt-PT" altLang="pt-PT" dirty="0"/>
              <a:t> </a:t>
            </a:r>
            <a:r>
              <a:rPr lang="pt-PT" altLang="pt-PT" dirty="0" err="1"/>
              <a:t>that</a:t>
            </a:r>
            <a:r>
              <a:rPr lang="pt-PT" altLang="pt-PT" dirty="0"/>
              <a:t> </a:t>
            </a:r>
            <a:r>
              <a:rPr lang="pt-PT" altLang="pt-PT" dirty="0" err="1"/>
              <a:t>if</a:t>
            </a:r>
            <a:r>
              <a:rPr lang="pt-PT" altLang="pt-PT" dirty="0"/>
              <a:t> </a:t>
            </a:r>
            <a:r>
              <a:rPr lang="pt-PT" altLang="pt-PT" dirty="0" err="1"/>
              <a:t>you</a:t>
            </a:r>
            <a:r>
              <a:rPr lang="pt-PT" altLang="pt-PT" dirty="0"/>
              <a:t> can </a:t>
            </a:r>
            <a:r>
              <a:rPr lang="pt-PT" altLang="pt-PT" dirty="0" err="1"/>
              <a:t>measure</a:t>
            </a:r>
            <a:r>
              <a:rPr lang="pt-PT" altLang="pt-PT" dirty="0"/>
              <a:t> </a:t>
            </a:r>
            <a:r>
              <a:rPr lang="pt-PT" altLang="pt-PT" dirty="0" err="1"/>
              <a:t>how</a:t>
            </a:r>
            <a:r>
              <a:rPr lang="pt-PT" altLang="pt-PT" dirty="0"/>
              <a:t> </a:t>
            </a:r>
            <a:r>
              <a:rPr lang="pt-PT" altLang="pt-PT" dirty="0" err="1"/>
              <a:t>many</a:t>
            </a:r>
            <a:r>
              <a:rPr lang="pt-PT" altLang="pt-PT" dirty="0"/>
              <a:t> "</a:t>
            </a:r>
            <a:r>
              <a:rPr lang="pt-PT" altLang="pt-PT" dirty="0" err="1"/>
              <a:t>defects</a:t>
            </a:r>
            <a:r>
              <a:rPr lang="pt-PT" altLang="pt-PT" dirty="0"/>
              <a:t>" </a:t>
            </a:r>
            <a:r>
              <a:rPr lang="pt-PT" altLang="pt-PT" dirty="0" err="1"/>
              <a:t>you</a:t>
            </a:r>
            <a:r>
              <a:rPr lang="pt-PT" altLang="pt-PT" dirty="0"/>
              <a:t> </a:t>
            </a:r>
            <a:r>
              <a:rPr lang="pt-PT" altLang="pt-PT" dirty="0" err="1"/>
              <a:t>have</a:t>
            </a:r>
            <a:r>
              <a:rPr lang="pt-PT" altLang="pt-PT" dirty="0"/>
              <a:t> in a </a:t>
            </a:r>
            <a:r>
              <a:rPr lang="pt-PT" altLang="pt-PT" dirty="0" err="1"/>
              <a:t>process</a:t>
            </a:r>
            <a:r>
              <a:rPr lang="pt-PT" altLang="pt-PT" dirty="0"/>
              <a:t>, </a:t>
            </a:r>
            <a:r>
              <a:rPr lang="pt-PT" altLang="pt-PT" dirty="0" err="1"/>
              <a:t>you</a:t>
            </a:r>
            <a:r>
              <a:rPr lang="pt-PT" altLang="pt-PT" dirty="0"/>
              <a:t> can </a:t>
            </a:r>
            <a:r>
              <a:rPr lang="pt-PT" altLang="pt-PT" dirty="0" err="1"/>
              <a:t>systematically</a:t>
            </a:r>
            <a:r>
              <a:rPr lang="pt-PT" altLang="pt-PT" dirty="0"/>
              <a:t> figure out </a:t>
            </a:r>
            <a:r>
              <a:rPr lang="pt-PT" altLang="pt-PT" dirty="0" err="1"/>
              <a:t>how</a:t>
            </a:r>
            <a:r>
              <a:rPr lang="pt-PT" altLang="pt-PT" dirty="0"/>
              <a:t> </a:t>
            </a:r>
            <a:r>
              <a:rPr lang="pt-PT" altLang="pt-PT" dirty="0" err="1"/>
              <a:t>you</a:t>
            </a:r>
            <a:r>
              <a:rPr lang="pt-PT" altLang="pt-PT" dirty="0"/>
              <a:t> can </a:t>
            </a:r>
            <a:r>
              <a:rPr lang="pt-PT" altLang="pt-PT" dirty="0" err="1"/>
              <a:t>eliminate</a:t>
            </a:r>
            <a:r>
              <a:rPr lang="pt-PT" altLang="pt-PT" dirty="0"/>
              <a:t> </a:t>
            </a:r>
            <a:r>
              <a:rPr lang="pt-PT" altLang="pt-PT" dirty="0" err="1"/>
              <a:t>them</a:t>
            </a:r>
            <a:r>
              <a:rPr lang="pt-PT" altLang="pt-PT" dirty="0"/>
              <a:t>. </a:t>
            </a:r>
            <a:r>
              <a:rPr lang="pt-PT" altLang="pt-PT" dirty="0" err="1"/>
              <a:t>Thus</a:t>
            </a:r>
            <a:r>
              <a:rPr lang="pt-PT" altLang="pt-PT" dirty="0"/>
              <a:t> </a:t>
            </a:r>
            <a:r>
              <a:rPr lang="pt-PT" altLang="pt-PT" dirty="0" err="1"/>
              <a:t>you</a:t>
            </a:r>
            <a:r>
              <a:rPr lang="pt-PT" altLang="pt-PT" dirty="0"/>
              <a:t> can </a:t>
            </a:r>
            <a:r>
              <a:rPr lang="pt-PT" altLang="pt-PT" dirty="0" err="1"/>
              <a:t>almost</a:t>
            </a:r>
            <a:r>
              <a:rPr lang="pt-PT" altLang="pt-PT" dirty="0"/>
              <a:t> come to "zero </a:t>
            </a:r>
            <a:r>
              <a:rPr lang="pt-PT" altLang="pt-PT" dirty="0" err="1"/>
              <a:t>defects</a:t>
            </a:r>
            <a:r>
              <a:rPr lang="pt-PT" altLang="pt-PT" dirty="0"/>
              <a:t>".</a:t>
            </a:r>
            <a:br>
              <a:rPr lang="pt-PT" altLang="pt-PT" dirty="0"/>
            </a:br>
            <a:r>
              <a:rPr lang="pt-PT" altLang="pt-PT" sz="1800" dirty="0"/>
              <a:t/>
            </a:r>
            <a:br>
              <a:rPr lang="pt-PT" altLang="pt-PT" sz="1800" dirty="0"/>
            </a:br>
            <a:endParaRPr lang="pt-PT" altLang="pt-PT" sz="1800" dirty="0"/>
          </a:p>
        </p:txBody>
      </p:sp>
    </p:spTree>
    <p:extLst>
      <p:ext uri="{BB962C8B-B14F-4D97-AF65-F5344CB8AC3E}">
        <p14:creationId xmlns:p14="http://schemas.microsoft.com/office/powerpoint/2010/main" val="3524955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SIX SIGMA</a:t>
            </a:r>
            <a:endParaRPr lang="pt-PT" b="1" dirty="0"/>
          </a:p>
        </p:txBody>
      </p:sp>
      <p:sp>
        <p:nvSpPr>
          <p:cNvPr id="3" name="Content Placeholder 2"/>
          <p:cNvSpPr>
            <a:spLocks noGrp="1"/>
          </p:cNvSpPr>
          <p:nvPr>
            <p:ph idx="1"/>
          </p:nvPr>
        </p:nvSpPr>
        <p:spPr/>
        <p:txBody>
          <a:bodyPr>
            <a:normAutofit lnSpcReduction="10000"/>
          </a:bodyPr>
          <a:lstStyle/>
          <a:p>
            <a:pPr algn="just"/>
            <a:r>
              <a:rPr lang="en-US" sz="4000" dirty="0" smtClean="0"/>
              <a:t>The Japanese origin of Six Sigma can still be seen by the system of "belts" which it uses. If you are new to Six Sigma and you go on a basic training, you get a green belt. Anyone who has the responsibility for leading a Six Sigma team is called a black belt. Finally there is a special elite group called Master Black Belts who supervise the Black Belts.</a:t>
            </a:r>
          </a:p>
          <a:p>
            <a:endParaRPr lang="pt-PT" dirty="0"/>
          </a:p>
        </p:txBody>
      </p:sp>
    </p:spTree>
    <p:extLst>
      <p:ext uri="{BB962C8B-B14F-4D97-AF65-F5344CB8AC3E}">
        <p14:creationId xmlns:p14="http://schemas.microsoft.com/office/powerpoint/2010/main" val="479704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Kotter and Schlesinger Change Model</a:t>
            </a:r>
            <a:endParaRPr lang="pt-PT" sz="4000" b="1" dirty="0"/>
          </a:p>
        </p:txBody>
      </p:sp>
      <p:sp>
        <p:nvSpPr>
          <p:cNvPr id="16387" name="Rectangle 3"/>
          <p:cNvSpPr>
            <a:spLocks noGrp="1" noChangeArrowheads="1"/>
          </p:cNvSpPr>
          <p:nvPr>
            <p:ph type="body" idx="1"/>
          </p:nvPr>
        </p:nvSpPr>
        <p:spPr/>
        <p:txBody>
          <a:bodyPr/>
          <a:lstStyle/>
          <a:p>
            <a:pPr eaLnBrk="1" hangingPunct="1">
              <a:lnSpc>
                <a:spcPct val="80000"/>
              </a:lnSpc>
            </a:pPr>
            <a:endParaRPr lang="en-GB" altLang="pt-PT" sz="2000" b="1" dirty="0"/>
          </a:p>
          <a:p>
            <a:pPr algn="just" eaLnBrk="1" hangingPunct="1">
              <a:lnSpc>
                <a:spcPct val="80000"/>
              </a:lnSpc>
            </a:pPr>
            <a:r>
              <a:rPr lang="en-GB" altLang="pt-PT" sz="2400" b="1" dirty="0"/>
              <a:t>Education and Communication</a:t>
            </a:r>
            <a:r>
              <a:rPr lang="en-GB" altLang="pt-PT" sz="2400" dirty="0"/>
              <a:t>. Where there is a lack of information or inaccurate information and analysis. One of the best ways to overcome resistance to change is: to inform and educate people about the change effort beforehand. Preceding communication and education helps employees see the logic in the change effort. This reduces unfounded and incorrect </a:t>
            </a:r>
            <a:r>
              <a:rPr lang="en-GB" altLang="pt-PT" sz="2400" dirty="0" err="1"/>
              <a:t>rumors</a:t>
            </a:r>
            <a:r>
              <a:rPr lang="en-GB" altLang="pt-PT" sz="2400" dirty="0"/>
              <a:t> concerning the effects of change in the organization.</a:t>
            </a:r>
            <a:endParaRPr lang="en-GB" altLang="pt-PT" sz="2400" b="1" dirty="0"/>
          </a:p>
          <a:p>
            <a:pPr algn="just" eaLnBrk="1" hangingPunct="1">
              <a:lnSpc>
                <a:spcPct val="80000"/>
              </a:lnSpc>
              <a:buFontTx/>
              <a:buNone/>
            </a:pPr>
            <a:endParaRPr lang="en-GB" altLang="pt-PT" sz="2400" b="1" dirty="0"/>
          </a:p>
          <a:p>
            <a:pPr algn="just" eaLnBrk="1" hangingPunct="1">
              <a:lnSpc>
                <a:spcPct val="80000"/>
              </a:lnSpc>
            </a:pPr>
            <a:r>
              <a:rPr lang="en-GB" altLang="pt-PT" sz="2400" b="1" dirty="0"/>
              <a:t>Participation and Involvement</a:t>
            </a:r>
            <a:r>
              <a:rPr lang="en-GB" altLang="pt-PT" sz="2400" dirty="0"/>
              <a:t>. Where the initiators do not have all the necessary information to design the change, and where others have considerable power to resist. When employees are involved in the change effort they are more likely to want change rather than resist it. This approach is likely to decrease resistance of those, who merely acquiesce in the change.</a:t>
            </a:r>
            <a:endParaRPr lang="pt-PT" altLang="pt-PT" sz="2400" dirty="0"/>
          </a:p>
        </p:txBody>
      </p:sp>
    </p:spTree>
    <p:extLst>
      <p:ext uri="{BB962C8B-B14F-4D97-AF65-F5344CB8AC3E}">
        <p14:creationId xmlns:p14="http://schemas.microsoft.com/office/powerpoint/2010/main" val="17499127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pPr algn="ctr" eaLnBrk="1" hangingPunct="1">
              <a:defRPr/>
            </a:pPr>
            <a:r>
              <a:rPr lang="pt-PT" altLang="ja-JP" b="1" dirty="0" smtClean="0">
                <a:ea typeface="ＭＳ Ｐゴシック" charset="-128"/>
              </a:rPr>
              <a:t>SIX SIGMA</a:t>
            </a:r>
            <a:endParaRPr lang="pt-PT" b="1" dirty="0" smtClean="0"/>
          </a:p>
        </p:txBody>
      </p:sp>
      <p:pic>
        <p:nvPicPr>
          <p:cNvPr id="131075" name="Picture 4" descr="Six Sigma 6 Σ"/>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1992313" y="1412875"/>
            <a:ext cx="8280400" cy="5111750"/>
          </a:xfrm>
          <a:solidFill>
            <a:srgbClr val="FF0000"/>
          </a:solidFill>
        </p:spPr>
      </p:pic>
    </p:spTree>
    <p:extLst>
      <p:ext uri="{BB962C8B-B14F-4D97-AF65-F5344CB8AC3E}">
        <p14:creationId xmlns:p14="http://schemas.microsoft.com/office/powerpoint/2010/main" val="122880207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pPr algn="ctr" eaLnBrk="1" hangingPunct="1">
              <a:defRPr/>
            </a:pPr>
            <a:r>
              <a:rPr lang="pt-PT" altLang="ja-JP" b="1" dirty="0" smtClean="0">
                <a:ea typeface="ＭＳ Ｐゴシック" charset="-128"/>
              </a:rPr>
              <a:t>SIX SIGMA</a:t>
            </a:r>
            <a:endParaRPr lang="pt-PT" b="1" dirty="0" smtClean="0"/>
          </a:p>
        </p:txBody>
      </p:sp>
      <p:sp>
        <p:nvSpPr>
          <p:cNvPr id="132099" name="Rectangle 3"/>
          <p:cNvSpPr>
            <a:spLocks noGrp="1" noChangeArrowheads="1"/>
          </p:cNvSpPr>
          <p:nvPr>
            <p:ph type="body" idx="1"/>
          </p:nvPr>
        </p:nvSpPr>
        <p:spPr/>
        <p:txBody>
          <a:bodyPr/>
          <a:lstStyle/>
          <a:p>
            <a:pPr algn="just" eaLnBrk="1" hangingPunct="1">
              <a:lnSpc>
                <a:spcPct val="80000"/>
              </a:lnSpc>
            </a:pPr>
            <a:r>
              <a:rPr lang="pt-PT" altLang="pt-PT" sz="2400" b="1" dirty="0" err="1"/>
              <a:t>Five</a:t>
            </a:r>
            <a:r>
              <a:rPr lang="pt-PT" altLang="pt-PT" sz="2400" b="1" dirty="0"/>
              <a:t> Steps in </a:t>
            </a:r>
            <a:r>
              <a:rPr lang="pt-PT" altLang="pt-PT" sz="2400" b="1" dirty="0" err="1"/>
              <a:t>Six</a:t>
            </a:r>
            <a:r>
              <a:rPr lang="pt-PT" altLang="pt-PT" sz="2400" b="1" dirty="0"/>
              <a:t> Sigma. </a:t>
            </a:r>
            <a:r>
              <a:rPr lang="pt-PT" altLang="pt-PT" sz="2400" b="1" dirty="0" err="1"/>
              <a:t>Process</a:t>
            </a:r>
            <a:endParaRPr lang="pt-PT" altLang="pt-PT" sz="2400" b="1" dirty="0"/>
          </a:p>
          <a:p>
            <a:pPr algn="just" eaLnBrk="1" hangingPunct="1">
              <a:lnSpc>
                <a:spcPct val="80000"/>
              </a:lnSpc>
            </a:pPr>
            <a:endParaRPr lang="pt-PT" altLang="pt-PT" sz="2400" dirty="0"/>
          </a:p>
          <a:p>
            <a:pPr algn="just" eaLnBrk="1" hangingPunct="1">
              <a:lnSpc>
                <a:spcPct val="80000"/>
              </a:lnSpc>
            </a:pPr>
            <a:r>
              <a:rPr lang="pt-PT" altLang="pt-PT" sz="2400" dirty="0" err="1"/>
              <a:t>Typically</a:t>
            </a:r>
            <a:r>
              <a:rPr lang="pt-PT" altLang="pt-PT" sz="2400" dirty="0"/>
              <a:t>, a </a:t>
            </a:r>
            <a:r>
              <a:rPr lang="pt-PT" altLang="pt-PT" sz="2400" dirty="0" err="1"/>
              <a:t>Six</a:t>
            </a:r>
            <a:r>
              <a:rPr lang="pt-PT" altLang="pt-PT" sz="2400" dirty="0"/>
              <a:t> Sigma </a:t>
            </a:r>
            <a:r>
              <a:rPr lang="pt-PT" altLang="pt-PT" sz="2400" dirty="0" err="1"/>
              <a:t>process</a:t>
            </a:r>
            <a:r>
              <a:rPr lang="pt-PT" altLang="pt-PT" sz="2400" dirty="0"/>
              <a:t> </a:t>
            </a:r>
            <a:r>
              <a:rPr lang="pt-PT" altLang="pt-PT" sz="2400" dirty="0" err="1"/>
              <a:t>has</a:t>
            </a:r>
            <a:r>
              <a:rPr lang="pt-PT" altLang="pt-PT" sz="2400" dirty="0"/>
              <a:t> </a:t>
            </a:r>
            <a:r>
              <a:rPr lang="pt-PT" altLang="pt-PT" sz="2400" dirty="0" err="1"/>
              <a:t>the</a:t>
            </a:r>
            <a:r>
              <a:rPr lang="pt-PT" altLang="pt-PT" sz="2400" dirty="0"/>
              <a:t> </a:t>
            </a:r>
            <a:r>
              <a:rPr lang="pt-PT" altLang="pt-PT" sz="2400" dirty="0" err="1"/>
              <a:t>following</a:t>
            </a:r>
            <a:r>
              <a:rPr lang="pt-PT" altLang="pt-PT" sz="2400" dirty="0"/>
              <a:t> </a:t>
            </a:r>
            <a:r>
              <a:rPr lang="pt-PT" altLang="pt-PT" sz="2400" dirty="0" err="1"/>
              <a:t>five</a:t>
            </a:r>
            <a:r>
              <a:rPr lang="pt-PT" altLang="pt-PT" sz="2400" dirty="0"/>
              <a:t> </a:t>
            </a:r>
            <a:r>
              <a:rPr lang="pt-PT" altLang="pt-PT" sz="2400" dirty="0" err="1"/>
              <a:t>stages</a:t>
            </a:r>
            <a:r>
              <a:rPr lang="pt-PT" altLang="pt-PT" sz="2400" dirty="0"/>
              <a:t>:</a:t>
            </a:r>
            <a:endParaRPr lang="pt-PT" altLang="pt-PT" sz="2400" b="1" dirty="0"/>
          </a:p>
          <a:p>
            <a:pPr algn="just" eaLnBrk="1" hangingPunct="1">
              <a:lnSpc>
                <a:spcPct val="80000"/>
              </a:lnSpc>
            </a:pPr>
            <a:r>
              <a:rPr lang="pt-PT" altLang="pt-PT" sz="2400" b="1" dirty="0" err="1"/>
              <a:t>Definition</a:t>
            </a:r>
            <a:r>
              <a:rPr lang="pt-PT" altLang="pt-PT" sz="2400" dirty="0"/>
              <a:t>. </a:t>
            </a:r>
            <a:r>
              <a:rPr lang="pt-PT" altLang="pt-PT" sz="2400" dirty="0" err="1"/>
              <a:t>The</a:t>
            </a:r>
            <a:r>
              <a:rPr lang="pt-PT" altLang="pt-PT" sz="2400" dirty="0"/>
              <a:t> </a:t>
            </a:r>
            <a:r>
              <a:rPr lang="pt-PT" altLang="pt-PT" sz="2400" dirty="0" err="1"/>
              <a:t>first</a:t>
            </a:r>
            <a:r>
              <a:rPr lang="pt-PT" altLang="pt-PT" sz="2400" dirty="0"/>
              <a:t> step in </a:t>
            </a:r>
            <a:r>
              <a:rPr lang="pt-PT" altLang="pt-PT" sz="2400" dirty="0" err="1"/>
              <a:t>any</a:t>
            </a:r>
            <a:r>
              <a:rPr lang="pt-PT" altLang="pt-PT" sz="2400" dirty="0"/>
              <a:t> </a:t>
            </a:r>
            <a:r>
              <a:rPr lang="pt-PT" altLang="pt-PT" sz="2400" dirty="0" err="1"/>
              <a:t>Six</a:t>
            </a:r>
            <a:r>
              <a:rPr lang="pt-PT" altLang="pt-PT" sz="2400" dirty="0"/>
              <a:t> Sigma </a:t>
            </a:r>
            <a:r>
              <a:rPr lang="pt-PT" altLang="pt-PT" sz="2400" dirty="0" err="1"/>
              <a:t>project</a:t>
            </a:r>
            <a:r>
              <a:rPr lang="pt-PT" altLang="pt-PT" sz="2400" dirty="0"/>
              <a:t> </a:t>
            </a:r>
            <a:r>
              <a:rPr lang="pt-PT" altLang="pt-PT" sz="2400" dirty="0" err="1"/>
              <a:t>is</a:t>
            </a:r>
            <a:r>
              <a:rPr lang="pt-PT" altLang="pt-PT" sz="2400" dirty="0"/>
              <a:t> to </a:t>
            </a:r>
            <a:r>
              <a:rPr lang="pt-PT" altLang="pt-PT" sz="2400" dirty="0" err="1"/>
              <a:t>clarify</a:t>
            </a:r>
            <a:r>
              <a:rPr lang="pt-PT" altLang="pt-PT" sz="2400" dirty="0"/>
              <a:t> </a:t>
            </a:r>
            <a:r>
              <a:rPr lang="pt-PT" altLang="pt-PT" sz="2400" dirty="0" err="1"/>
              <a:t>the</a:t>
            </a:r>
            <a:r>
              <a:rPr lang="pt-PT" altLang="pt-PT" sz="2400" dirty="0"/>
              <a:t> </a:t>
            </a:r>
            <a:r>
              <a:rPr lang="pt-PT" altLang="pt-PT" sz="2400" dirty="0" err="1"/>
              <a:t>problem</a:t>
            </a:r>
            <a:r>
              <a:rPr lang="pt-PT" altLang="pt-PT" sz="2400" dirty="0"/>
              <a:t> </a:t>
            </a:r>
            <a:r>
              <a:rPr lang="pt-PT" altLang="pt-PT" sz="2400" dirty="0" err="1"/>
              <a:t>and</a:t>
            </a:r>
            <a:r>
              <a:rPr lang="pt-PT" altLang="pt-PT" sz="2400" dirty="0"/>
              <a:t> </a:t>
            </a:r>
            <a:r>
              <a:rPr lang="pt-PT" altLang="pt-PT" sz="2400" dirty="0" err="1"/>
              <a:t>narrow</a:t>
            </a:r>
            <a:r>
              <a:rPr lang="pt-PT" altLang="pt-PT" sz="2400" dirty="0"/>
              <a:t> </a:t>
            </a:r>
            <a:r>
              <a:rPr lang="pt-PT" altLang="pt-PT" sz="2400" dirty="0" err="1"/>
              <a:t>its</a:t>
            </a:r>
            <a:r>
              <a:rPr lang="pt-PT" altLang="pt-PT" sz="2400" dirty="0"/>
              <a:t> scope in </a:t>
            </a:r>
            <a:r>
              <a:rPr lang="pt-PT" altLang="pt-PT" sz="2400" dirty="0" err="1"/>
              <a:t>such</a:t>
            </a:r>
            <a:r>
              <a:rPr lang="pt-PT" altLang="pt-PT" sz="2400" dirty="0"/>
              <a:t> a </a:t>
            </a:r>
            <a:r>
              <a:rPr lang="pt-PT" altLang="pt-PT" sz="2400" dirty="0" err="1"/>
              <a:t>way</a:t>
            </a:r>
            <a:r>
              <a:rPr lang="pt-PT" altLang="pt-PT" sz="2400" dirty="0"/>
              <a:t> </a:t>
            </a:r>
            <a:r>
              <a:rPr lang="pt-PT" altLang="pt-PT" sz="2400" dirty="0" err="1"/>
              <a:t>that</a:t>
            </a:r>
            <a:r>
              <a:rPr lang="pt-PT" altLang="pt-PT" sz="2400" dirty="0"/>
              <a:t> </a:t>
            </a:r>
            <a:r>
              <a:rPr lang="pt-PT" altLang="pt-PT" sz="2400" dirty="0" err="1"/>
              <a:t>measurable</a:t>
            </a:r>
            <a:r>
              <a:rPr lang="pt-PT" altLang="pt-PT" sz="2400" dirty="0"/>
              <a:t> </a:t>
            </a:r>
            <a:r>
              <a:rPr lang="pt-PT" altLang="pt-PT" sz="2400" dirty="0" err="1"/>
              <a:t>goals</a:t>
            </a:r>
            <a:r>
              <a:rPr lang="pt-PT" altLang="pt-PT" sz="2400" dirty="0"/>
              <a:t> can </a:t>
            </a:r>
            <a:r>
              <a:rPr lang="pt-PT" altLang="pt-PT" sz="2400" dirty="0" err="1"/>
              <a:t>be</a:t>
            </a:r>
            <a:r>
              <a:rPr lang="pt-PT" altLang="pt-PT" sz="2400" dirty="0"/>
              <a:t> </a:t>
            </a:r>
            <a:r>
              <a:rPr lang="pt-PT" altLang="pt-PT" sz="2400" dirty="0" err="1"/>
              <a:t>achieved</a:t>
            </a:r>
            <a:r>
              <a:rPr lang="pt-PT" altLang="pt-PT" sz="2400" dirty="0"/>
              <a:t> </a:t>
            </a:r>
            <a:r>
              <a:rPr lang="pt-PT" altLang="pt-PT" sz="2400" dirty="0" err="1"/>
              <a:t>within</a:t>
            </a:r>
            <a:r>
              <a:rPr lang="pt-PT" altLang="pt-PT" sz="2400" dirty="0"/>
              <a:t> a </a:t>
            </a:r>
            <a:r>
              <a:rPr lang="pt-PT" altLang="pt-PT" sz="2400" dirty="0" err="1"/>
              <a:t>few</a:t>
            </a:r>
            <a:r>
              <a:rPr lang="pt-PT" altLang="pt-PT" sz="2400" dirty="0"/>
              <a:t> </a:t>
            </a:r>
            <a:r>
              <a:rPr lang="pt-PT" altLang="pt-PT" sz="2400" dirty="0" err="1"/>
              <a:t>months</a:t>
            </a:r>
            <a:r>
              <a:rPr lang="pt-PT" altLang="pt-PT" sz="2400" dirty="0"/>
              <a:t>. </a:t>
            </a:r>
            <a:r>
              <a:rPr lang="pt-PT" altLang="pt-PT" sz="2400" dirty="0" err="1"/>
              <a:t>Then</a:t>
            </a:r>
            <a:r>
              <a:rPr lang="pt-PT" altLang="pt-PT" sz="2400" dirty="0"/>
              <a:t> a team </a:t>
            </a:r>
            <a:r>
              <a:rPr lang="pt-PT" altLang="pt-PT" sz="2400" dirty="0" err="1"/>
              <a:t>is</a:t>
            </a:r>
            <a:r>
              <a:rPr lang="pt-PT" altLang="pt-PT" sz="2400" dirty="0"/>
              <a:t> </a:t>
            </a:r>
            <a:r>
              <a:rPr lang="pt-PT" altLang="pt-PT" sz="2400" dirty="0" err="1"/>
              <a:t>assembled</a:t>
            </a:r>
            <a:r>
              <a:rPr lang="pt-PT" altLang="pt-PT" sz="2400" dirty="0"/>
              <a:t> to examine </a:t>
            </a:r>
            <a:r>
              <a:rPr lang="pt-PT" altLang="pt-PT" sz="2400" dirty="0" err="1"/>
              <a:t>the</a:t>
            </a:r>
            <a:r>
              <a:rPr lang="pt-PT" altLang="pt-PT" sz="2400" dirty="0"/>
              <a:t> </a:t>
            </a:r>
            <a:r>
              <a:rPr lang="pt-PT" altLang="pt-PT" sz="2400" dirty="0" err="1"/>
              <a:t>process</a:t>
            </a:r>
            <a:r>
              <a:rPr lang="pt-PT" altLang="pt-PT" sz="2400" dirty="0"/>
              <a:t> in </a:t>
            </a:r>
            <a:r>
              <a:rPr lang="pt-PT" altLang="pt-PT" sz="2400" dirty="0" err="1"/>
              <a:t>detail</a:t>
            </a:r>
            <a:r>
              <a:rPr lang="pt-PT" altLang="pt-PT" sz="2400" dirty="0"/>
              <a:t>, </a:t>
            </a:r>
            <a:r>
              <a:rPr lang="pt-PT" altLang="pt-PT" sz="2400" dirty="0" err="1"/>
              <a:t>suggest</a:t>
            </a:r>
            <a:r>
              <a:rPr lang="pt-PT" altLang="pt-PT" sz="2400" dirty="0"/>
              <a:t> </a:t>
            </a:r>
            <a:r>
              <a:rPr lang="pt-PT" altLang="pt-PT" sz="2400" dirty="0" err="1"/>
              <a:t>improvements</a:t>
            </a:r>
            <a:r>
              <a:rPr lang="pt-PT" altLang="pt-PT" sz="2400" dirty="0"/>
              <a:t>, </a:t>
            </a:r>
            <a:r>
              <a:rPr lang="pt-PT" altLang="pt-PT" sz="2400" dirty="0" err="1"/>
              <a:t>and</a:t>
            </a:r>
            <a:r>
              <a:rPr lang="pt-PT" altLang="pt-PT" sz="2400" dirty="0"/>
              <a:t> </a:t>
            </a:r>
            <a:r>
              <a:rPr lang="pt-PT" altLang="pt-PT" sz="2400" dirty="0" err="1"/>
              <a:t>implement</a:t>
            </a:r>
            <a:r>
              <a:rPr lang="pt-PT" altLang="pt-PT" sz="2400" dirty="0"/>
              <a:t> </a:t>
            </a:r>
            <a:r>
              <a:rPr lang="pt-PT" altLang="pt-PT" sz="2400" dirty="0" err="1"/>
              <a:t>those</a:t>
            </a:r>
            <a:r>
              <a:rPr lang="pt-PT" altLang="pt-PT" sz="2400" dirty="0"/>
              <a:t> </a:t>
            </a:r>
            <a:r>
              <a:rPr lang="pt-PT" altLang="pt-PT" sz="2400" dirty="0" err="1"/>
              <a:t>recommendations</a:t>
            </a:r>
            <a:r>
              <a:rPr lang="pt-PT" altLang="pt-PT" sz="2400" dirty="0"/>
              <a:t>. In </a:t>
            </a:r>
            <a:r>
              <a:rPr lang="pt-PT" altLang="pt-PT" sz="2400" dirty="0" err="1"/>
              <a:t>the</a:t>
            </a:r>
            <a:r>
              <a:rPr lang="pt-PT" altLang="pt-PT" sz="2400" dirty="0"/>
              <a:t> </a:t>
            </a:r>
            <a:r>
              <a:rPr lang="pt-PT" altLang="pt-PT" sz="2400" dirty="0" err="1"/>
              <a:t>manufacturing</a:t>
            </a:r>
            <a:r>
              <a:rPr lang="pt-PT" altLang="pt-PT" sz="2400" dirty="0"/>
              <a:t> </a:t>
            </a:r>
            <a:r>
              <a:rPr lang="pt-PT" altLang="pt-PT" sz="2400" dirty="0" err="1"/>
              <a:t>world</a:t>
            </a:r>
            <a:r>
              <a:rPr lang="pt-PT" altLang="pt-PT" sz="2400" dirty="0"/>
              <a:t>, </a:t>
            </a:r>
            <a:r>
              <a:rPr lang="pt-PT" altLang="pt-PT" sz="2400" dirty="0" err="1"/>
              <a:t>project</a:t>
            </a:r>
            <a:r>
              <a:rPr lang="pt-PT" altLang="pt-PT" sz="2400" dirty="0"/>
              <a:t> managers </a:t>
            </a:r>
            <a:r>
              <a:rPr lang="pt-PT" altLang="pt-PT" sz="2400" dirty="0" err="1"/>
              <a:t>and</a:t>
            </a:r>
            <a:r>
              <a:rPr lang="pt-PT" altLang="pt-PT" sz="2400" dirty="0"/>
              <a:t> </a:t>
            </a:r>
            <a:r>
              <a:rPr lang="pt-PT" altLang="pt-PT" sz="2400" dirty="0" err="1"/>
              <a:t>their</a:t>
            </a:r>
            <a:r>
              <a:rPr lang="pt-PT" altLang="pt-PT" sz="2400" dirty="0"/>
              <a:t> sponsors </a:t>
            </a:r>
            <a:r>
              <a:rPr lang="pt-PT" altLang="pt-PT" sz="2400" dirty="0" err="1"/>
              <a:t>typically</a:t>
            </a:r>
            <a:r>
              <a:rPr lang="pt-PT" altLang="pt-PT" sz="2400" dirty="0"/>
              <a:t> </a:t>
            </a:r>
            <a:r>
              <a:rPr lang="pt-PT" altLang="pt-PT" sz="2400" dirty="0" err="1"/>
              <a:t>begin</a:t>
            </a:r>
            <a:r>
              <a:rPr lang="pt-PT" altLang="pt-PT" sz="2400" dirty="0"/>
              <a:t> </a:t>
            </a:r>
            <a:r>
              <a:rPr lang="pt-PT" altLang="pt-PT" sz="2400" dirty="0" err="1"/>
              <a:t>by</a:t>
            </a:r>
            <a:r>
              <a:rPr lang="pt-PT" altLang="pt-PT" sz="2400" dirty="0"/>
              <a:t> </a:t>
            </a:r>
            <a:r>
              <a:rPr lang="pt-PT" altLang="pt-PT" sz="2400" dirty="0" err="1"/>
              <a:t>defining</a:t>
            </a:r>
            <a:r>
              <a:rPr lang="pt-PT" altLang="pt-PT" sz="2400" dirty="0"/>
              <a:t> </a:t>
            </a:r>
            <a:r>
              <a:rPr lang="pt-PT" altLang="pt-PT" sz="2400" dirty="0" err="1"/>
              <a:t>what</a:t>
            </a:r>
            <a:r>
              <a:rPr lang="pt-PT" altLang="pt-PT" sz="2400" dirty="0"/>
              <a:t> </a:t>
            </a:r>
            <a:r>
              <a:rPr lang="pt-PT" altLang="pt-PT" sz="2400" dirty="0" err="1"/>
              <a:t>constitutes</a:t>
            </a:r>
            <a:r>
              <a:rPr lang="pt-PT" altLang="pt-PT" sz="2400" dirty="0"/>
              <a:t> a </a:t>
            </a:r>
            <a:r>
              <a:rPr lang="pt-PT" altLang="pt-PT" sz="2400" dirty="0" err="1"/>
              <a:t>defect</a:t>
            </a:r>
            <a:r>
              <a:rPr lang="pt-PT" altLang="pt-PT" sz="2400" dirty="0"/>
              <a:t> </a:t>
            </a:r>
            <a:r>
              <a:rPr lang="pt-PT" altLang="pt-PT" sz="2400" dirty="0" err="1"/>
              <a:t>and</a:t>
            </a:r>
            <a:r>
              <a:rPr lang="pt-PT" altLang="pt-PT" sz="2400" dirty="0"/>
              <a:t> </a:t>
            </a:r>
            <a:r>
              <a:rPr lang="pt-PT" altLang="pt-PT" sz="2400" dirty="0" err="1"/>
              <a:t>then</a:t>
            </a:r>
            <a:r>
              <a:rPr lang="pt-PT" altLang="pt-PT" sz="2400" dirty="0"/>
              <a:t> </a:t>
            </a:r>
            <a:r>
              <a:rPr lang="pt-PT" altLang="pt-PT" sz="2400" dirty="0" err="1"/>
              <a:t>establish</a:t>
            </a:r>
            <a:r>
              <a:rPr lang="pt-PT" altLang="pt-PT" sz="2400" dirty="0"/>
              <a:t> a set </a:t>
            </a:r>
            <a:r>
              <a:rPr lang="pt-PT" altLang="pt-PT" sz="2400" dirty="0" err="1"/>
              <a:t>of</a:t>
            </a:r>
            <a:r>
              <a:rPr lang="pt-PT" altLang="pt-PT" sz="2400" dirty="0"/>
              <a:t> </a:t>
            </a:r>
            <a:r>
              <a:rPr lang="pt-PT" altLang="pt-PT" sz="2400" dirty="0" err="1"/>
              <a:t>objectives</a:t>
            </a:r>
            <a:r>
              <a:rPr lang="pt-PT" altLang="pt-PT" sz="2400" dirty="0"/>
              <a:t> </a:t>
            </a:r>
            <a:r>
              <a:rPr lang="pt-PT" altLang="pt-PT" sz="2400" dirty="0" err="1"/>
              <a:t>designed</a:t>
            </a:r>
            <a:r>
              <a:rPr lang="pt-PT" altLang="pt-PT" sz="2400" dirty="0"/>
              <a:t> to </a:t>
            </a:r>
            <a:r>
              <a:rPr lang="pt-PT" altLang="pt-PT" sz="2400" dirty="0" err="1"/>
              <a:t>reduce</a:t>
            </a:r>
            <a:r>
              <a:rPr lang="pt-PT" altLang="pt-PT" sz="2400" dirty="0"/>
              <a:t> </a:t>
            </a:r>
            <a:r>
              <a:rPr lang="pt-PT" altLang="pt-PT" sz="2400" dirty="0" err="1"/>
              <a:t>the</a:t>
            </a:r>
            <a:r>
              <a:rPr lang="pt-PT" altLang="pt-PT" sz="2400" dirty="0"/>
              <a:t> </a:t>
            </a:r>
            <a:r>
              <a:rPr lang="pt-PT" altLang="pt-PT" sz="2400" dirty="0" err="1"/>
              <a:t>occurrence</a:t>
            </a:r>
            <a:r>
              <a:rPr lang="pt-PT" altLang="pt-PT" sz="2400" dirty="0"/>
              <a:t> </a:t>
            </a:r>
            <a:r>
              <a:rPr lang="pt-PT" altLang="pt-PT" sz="2400" dirty="0" err="1"/>
              <a:t>of</a:t>
            </a:r>
            <a:r>
              <a:rPr lang="pt-PT" altLang="pt-PT" sz="2400" dirty="0"/>
              <a:t> </a:t>
            </a:r>
            <a:r>
              <a:rPr lang="pt-PT" altLang="pt-PT" sz="2400" dirty="0" err="1"/>
              <a:t>such</a:t>
            </a:r>
            <a:r>
              <a:rPr lang="pt-PT" altLang="pt-PT" sz="2400" dirty="0"/>
              <a:t> </a:t>
            </a:r>
            <a:r>
              <a:rPr lang="pt-PT" altLang="pt-PT" sz="2400" dirty="0" err="1"/>
              <a:t>defects</a:t>
            </a:r>
            <a:r>
              <a:rPr lang="pt-PT" altLang="pt-PT" sz="2400" dirty="0"/>
              <a:t>. </a:t>
            </a:r>
            <a:endParaRPr lang="pt-PT" altLang="pt-PT" sz="2400" b="1" dirty="0"/>
          </a:p>
          <a:p>
            <a:pPr algn="just" eaLnBrk="1" hangingPunct="1">
              <a:lnSpc>
                <a:spcPct val="80000"/>
              </a:lnSpc>
            </a:pPr>
            <a:r>
              <a:rPr lang="pt-PT" altLang="pt-PT" sz="2400" b="1" dirty="0" err="1"/>
              <a:t>Measurement</a:t>
            </a:r>
            <a:r>
              <a:rPr lang="pt-PT" altLang="pt-PT" sz="2400" dirty="0"/>
              <a:t>. In </a:t>
            </a:r>
            <a:r>
              <a:rPr lang="pt-PT" altLang="pt-PT" sz="2400" dirty="0" err="1"/>
              <a:t>the</a:t>
            </a:r>
            <a:r>
              <a:rPr lang="pt-PT" altLang="pt-PT" sz="2400" dirty="0"/>
              <a:t> </a:t>
            </a:r>
            <a:r>
              <a:rPr lang="pt-PT" altLang="pt-PT" sz="2400" dirty="0" err="1"/>
              <a:t>second</a:t>
            </a:r>
            <a:r>
              <a:rPr lang="pt-PT" altLang="pt-PT" sz="2400" dirty="0"/>
              <a:t> step </a:t>
            </a:r>
            <a:r>
              <a:rPr lang="pt-PT" altLang="pt-PT" sz="2400" dirty="0" err="1"/>
              <a:t>of</a:t>
            </a:r>
            <a:r>
              <a:rPr lang="pt-PT" altLang="pt-PT" sz="2400" dirty="0"/>
              <a:t> a </a:t>
            </a:r>
            <a:r>
              <a:rPr lang="pt-PT" altLang="pt-PT" sz="2400" dirty="0" err="1"/>
              <a:t>Six</a:t>
            </a:r>
            <a:r>
              <a:rPr lang="pt-PT" altLang="pt-PT" sz="2400" dirty="0"/>
              <a:t> Sigma </a:t>
            </a:r>
            <a:r>
              <a:rPr lang="pt-PT" altLang="pt-PT" sz="2400" dirty="0" err="1"/>
              <a:t>project</a:t>
            </a:r>
            <a:r>
              <a:rPr lang="pt-PT" altLang="pt-PT" sz="2400" dirty="0"/>
              <a:t>, </a:t>
            </a:r>
            <a:r>
              <a:rPr lang="pt-PT" altLang="pt-PT" sz="2400" dirty="0" err="1"/>
              <a:t>the</a:t>
            </a:r>
            <a:r>
              <a:rPr lang="pt-PT" altLang="pt-PT" sz="2400" dirty="0"/>
              <a:t> team </a:t>
            </a:r>
            <a:r>
              <a:rPr lang="pt-PT" altLang="pt-PT" sz="2400" dirty="0" err="1"/>
              <a:t>gathers</a:t>
            </a:r>
            <a:r>
              <a:rPr lang="pt-PT" altLang="pt-PT" sz="2400" dirty="0"/>
              <a:t> data </a:t>
            </a:r>
            <a:r>
              <a:rPr lang="pt-PT" altLang="pt-PT" sz="2400" dirty="0" err="1"/>
              <a:t>and</a:t>
            </a:r>
            <a:r>
              <a:rPr lang="pt-PT" altLang="pt-PT" sz="2400" dirty="0"/>
              <a:t> prepares </a:t>
            </a:r>
            <a:r>
              <a:rPr lang="pt-PT" altLang="pt-PT" sz="2400" dirty="0" err="1"/>
              <a:t>it</a:t>
            </a:r>
            <a:r>
              <a:rPr lang="pt-PT" altLang="pt-PT" sz="2400" dirty="0"/>
              <a:t> for </a:t>
            </a:r>
            <a:r>
              <a:rPr lang="pt-PT" altLang="pt-PT" sz="2400" dirty="0" err="1"/>
              <a:t>high-level</a:t>
            </a:r>
            <a:r>
              <a:rPr lang="pt-PT" altLang="pt-PT" sz="2400" dirty="0"/>
              <a:t> </a:t>
            </a:r>
            <a:r>
              <a:rPr lang="pt-PT" altLang="pt-PT" sz="2400" dirty="0" err="1"/>
              <a:t>analysis</a:t>
            </a:r>
            <a:r>
              <a:rPr lang="pt-PT" altLang="pt-PT" sz="2400" dirty="0"/>
              <a:t>. </a:t>
            </a:r>
            <a:endParaRPr lang="pt-PT" altLang="pt-PT" sz="2400" b="1" dirty="0"/>
          </a:p>
        </p:txBody>
      </p:sp>
    </p:spTree>
    <p:extLst>
      <p:ext uri="{BB962C8B-B14F-4D97-AF65-F5344CB8AC3E}">
        <p14:creationId xmlns:p14="http://schemas.microsoft.com/office/powerpoint/2010/main" val="10709469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smtClean="0"/>
              <a:t>SIX SIGMA</a:t>
            </a:r>
            <a:endParaRPr lang="pt-PT" b="1" dirty="0"/>
          </a:p>
        </p:txBody>
      </p:sp>
      <p:sp>
        <p:nvSpPr>
          <p:cNvPr id="3" name="Content Placeholder 2"/>
          <p:cNvSpPr>
            <a:spLocks noGrp="1"/>
          </p:cNvSpPr>
          <p:nvPr>
            <p:ph idx="1"/>
          </p:nvPr>
        </p:nvSpPr>
        <p:spPr/>
        <p:txBody>
          <a:bodyPr/>
          <a:lstStyle/>
          <a:p>
            <a:r>
              <a:rPr lang="en-US" dirty="0" smtClean="0"/>
              <a:t>Analysis. Once a process has been mapped and documented, and the quality of the hard supporting data has been verified, the Six Sigma team can begin the analysis. The team members usually start by identifying the ways in which people fail to act as needed, or by identifying the ways in which people fail to ensure effective control at each stage.</a:t>
            </a:r>
          </a:p>
          <a:p>
            <a:r>
              <a:rPr lang="en-US" dirty="0" smtClean="0"/>
              <a:t>Improvement. Recommend, decide and implement improvements.</a:t>
            </a:r>
          </a:p>
          <a:p>
            <a:r>
              <a:rPr lang="en-US" dirty="0" smtClean="0"/>
              <a:t>Control. In the final stage of a Six Sigma project, the team creates controls. These are enabling the company to sustain and extend the improvements. </a:t>
            </a:r>
          </a:p>
          <a:p>
            <a:endParaRPr lang="pt-PT" dirty="0"/>
          </a:p>
        </p:txBody>
      </p:sp>
    </p:spTree>
    <p:extLst>
      <p:ext uri="{BB962C8B-B14F-4D97-AF65-F5344CB8AC3E}">
        <p14:creationId xmlns:p14="http://schemas.microsoft.com/office/powerpoint/2010/main" val="1710311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pPr algn="ctr" eaLnBrk="1" hangingPunct="1">
              <a:defRPr/>
            </a:pPr>
            <a:r>
              <a:rPr lang="pt-PT" altLang="ja-JP" b="1" dirty="0" smtClean="0">
                <a:ea typeface="ＭＳ Ｐゴシック" charset="-128"/>
              </a:rPr>
              <a:t>SIX SIGMA</a:t>
            </a:r>
            <a:endParaRPr lang="pt-PT" b="1" dirty="0" smtClean="0"/>
          </a:p>
        </p:txBody>
      </p:sp>
      <p:sp>
        <p:nvSpPr>
          <p:cNvPr id="135171" name="Rectangle 3"/>
          <p:cNvSpPr>
            <a:spLocks noGrp="1" noChangeArrowheads="1"/>
          </p:cNvSpPr>
          <p:nvPr>
            <p:ph type="body" idx="1"/>
          </p:nvPr>
        </p:nvSpPr>
        <p:spPr/>
        <p:txBody>
          <a:bodyPr>
            <a:noAutofit/>
          </a:bodyPr>
          <a:lstStyle/>
          <a:p>
            <a:pPr algn="just" eaLnBrk="1" hangingPunct="1"/>
            <a:r>
              <a:rPr lang="pt-PT" altLang="ja-JP" sz="3600" i="1" dirty="0">
                <a:ea typeface="ＭＳ Ｐゴシック" panose="020B0600070205080204" pitchFamily="34" charset="-128"/>
              </a:rPr>
              <a:t>"</a:t>
            </a:r>
            <a:r>
              <a:rPr lang="pt-PT" altLang="ja-JP" sz="3600" i="1" dirty="0" err="1">
                <a:ea typeface="ＭＳ Ｐゴシック" panose="020B0600070205080204" pitchFamily="34" charset="-128"/>
              </a:rPr>
              <a:t>Two</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Six</a:t>
            </a:r>
            <a:r>
              <a:rPr lang="pt-PT" altLang="ja-JP" sz="3600" i="1" dirty="0">
                <a:ea typeface="ＭＳ Ｐゴシック" panose="020B0600070205080204" pitchFamily="34" charset="-128"/>
              </a:rPr>
              <a:t> Sigma </a:t>
            </a:r>
            <a:r>
              <a:rPr lang="pt-PT" altLang="ja-JP" sz="3600" i="1" dirty="0" err="1">
                <a:ea typeface="ＭＳ Ｐゴシック" panose="020B0600070205080204" pitchFamily="34" charset="-128"/>
              </a:rPr>
              <a:t>sub-methodologies</a:t>
            </a:r>
            <a:r>
              <a:rPr lang="pt-PT" altLang="ja-JP" sz="3600" i="1" dirty="0">
                <a:ea typeface="ＭＳ Ｐゴシック" panose="020B0600070205080204" pitchFamily="34" charset="-128"/>
              </a:rPr>
              <a:t> are </a:t>
            </a:r>
            <a:r>
              <a:rPr lang="pt-PT" altLang="ja-JP" sz="3600" i="1" dirty="0" err="1">
                <a:ea typeface="ＭＳ Ｐゴシック" panose="020B0600070205080204" pitchFamily="34" charset="-128"/>
              </a:rPr>
              <a:t>called</a:t>
            </a:r>
            <a:r>
              <a:rPr lang="pt-PT" altLang="ja-JP" sz="3600" i="1" dirty="0">
                <a:ea typeface="ＭＳ Ｐゴシック" panose="020B0600070205080204" pitchFamily="34" charset="-128"/>
              </a:rPr>
              <a:t> DMAIC (Define, </a:t>
            </a:r>
            <a:r>
              <a:rPr lang="pt-PT" altLang="ja-JP" sz="3600" i="1" dirty="0" err="1">
                <a:ea typeface="ＭＳ Ｐゴシック" panose="020B0600070205080204" pitchFamily="34" charset="-128"/>
              </a:rPr>
              <a:t>Measure</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Analyze</a:t>
            </a:r>
            <a:r>
              <a:rPr lang="pt-PT" altLang="ja-JP" sz="3600" i="1" dirty="0">
                <a:ea typeface="ＭＳ Ｐゴシック" panose="020B0600070205080204" pitchFamily="34" charset="-128"/>
              </a:rPr>
              <a:t>, Improve </a:t>
            </a:r>
            <a:r>
              <a:rPr lang="pt-PT" altLang="ja-JP" sz="3600" i="1" dirty="0" err="1">
                <a:ea typeface="ＭＳ Ｐゴシック" panose="020B0600070205080204" pitchFamily="34" charset="-128"/>
              </a:rPr>
              <a:t>and</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Control</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and</a:t>
            </a:r>
            <a:r>
              <a:rPr lang="pt-PT" altLang="ja-JP" sz="3600" i="1" dirty="0">
                <a:ea typeface="ＭＳ Ｐゴシック" panose="020B0600070205080204" pitchFamily="34" charset="-128"/>
              </a:rPr>
              <a:t> DMADV (Define, </a:t>
            </a:r>
            <a:r>
              <a:rPr lang="pt-PT" altLang="ja-JP" sz="3600" i="1" dirty="0" err="1">
                <a:ea typeface="ＭＳ Ｐゴシック" panose="020B0600070205080204" pitchFamily="34" charset="-128"/>
              </a:rPr>
              <a:t>Measure</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Analyze</a:t>
            </a:r>
            <a:r>
              <a:rPr lang="pt-PT" altLang="ja-JP" sz="3600" i="1" dirty="0">
                <a:ea typeface="ＭＳ Ｐゴシック" panose="020B0600070205080204" pitchFamily="34" charset="-128"/>
              </a:rPr>
              <a:t>, Design, </a:t>
            </a:r>
            <a:r>
              <a:rPr lang="pt-PT" altLang="ja-JP" sz="3600" i="1" dirty="0" err="1">
                <a:ea typeface="ＭＳ Ｐゴシック" panose="020B0600070205080204" pitchFamily="34" charset="-128"/>
              </a:rPr>
              <a:t>Verify</a:t>
            </a:r>
            <a:r>
              <a:rPr lang="pt-PT" altLang="ja-JP" sz="3600" i="1" dirty="0">
                <a:ea typeface="ＭＳ Ｐゴシック" panose="020B0600070205080204" pitchFamily="34" charset="-128"/>
              </a:rPr>
              <a:t>). DMAIC </a:t>
            </a:r>
            <a:r>
              <a:rPr lang="pt-PT" altLang="ja-JP" sz="3600" i="1" dirty="0" err="1">
                <a:ea typeface="ＭＳ Ｐゴシック" panose="020B0600070205080204" pitchFamily="34" charset="-128"/>
              </a:rPr>
              <a:t>is</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an</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improvement</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system</a:t>
            </a:r>
            <a:r>
              <a:rPr lang="pt-PT" altLang="ja-JP" sz="3600" i="1" dirty="0">
                <a:ea typeface="ＭＳ Ｐゴシック" panose="020B0600070205080204" pitchFamily="34" charset="-128"/>
              </a:rPr>
              <a:t> for EXISTING processes </a:t>
            </a:r>
            <a:r>
              <a:rPr lang="pt-PT" altLang="ja-JP" sz="3600" i="1" dirty="0" err="1">
                <a:ea typeface="ＭＳ Ｐゴシック" panose="020B0600070205080204" pitchFamily="34" charset="-128"/>
              </a:rPr>
              <a:t>which</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fall</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below</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specifications</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and</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need</a:t>
            </a:r>
            <a:r>
              <a:rPr lang="pt-PT" altLang="ja-JP" sz="3600" i="1" dirty="0">
                <a:ea typeface="ＭＳ Ｐゴシック" panose="020B0600070205080204" pitchFamily="34" charset="-128"/>
              </a:rPr>
              <a:t> to </a:t>
            </a:r>
            <a:r>
              <a:rPr lang="pt-PT" altLang="ja-JP" sz="3600" i="1" dirty="0" err="1">
                <a:ea typeface="ＭＳ Ｐゴシック" panose="020B0600070205080204" pitchFamily="34" charset="-128"/>
              </a:rPr>
              <a:t>be</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improved</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incrementally</a:t>
            </a:r>
            <a:r>
              <a:rPr lang="pt-PT" altLang="ja-JP" sz="3600" i="1" dirty="0">
                <a:ea typeface="ＭＳ Ｐゴシック" panose="020B0600070205080204" pitchFamily="34" charset="-128"/>
              </a:rPr>
              <a:t>. DMADV </a:t>
            </a:r>
            <a:r>
              <a:rPr lang="pt-PT" altLang="ja-JP" sz="3600" i="1" dirty="0" err="1">
                <a:ea typeface="ＭＳ Ｐゴシック" panose="020B0600070205080204" pitchFamily="34" charset="-128"/>
              </a:rPr>
              <a:t>is</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also</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an</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improvement</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system</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which</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is</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designed</a:t>
            </a:r>
            <a:r>
              <a:rPr lang="pt-PT" altLang="ja-JP" sz="3600" i="1" dirty="0">
                <a:ea typeface="ＭＳ Ｐゴシック" panose="020B0600070205080204" pitchFamily="34" charset="-128"/>
              </a:rPr>
              <a:t> to </a:t>
            </a:r>
            <a:r>
              <a:rPr lang="pt-PT" altLang="ja-JP" sz="3600" i="1" dirty="0" err="1">
                <a:ea typeface="ＭＳ Ｐゴシック" panose="020B0600070205080204" pitchFamily="34" charset="-128"/>
              </a:rPr>
              <a:t>develop</a:t>
            </a:r>
            <a:r>
              <a:rPr lang="pt-PT" altLang="ja-JP" sz="3600" i="1" dirty="0">
                <a:ea typeface="ＭＳ Ｐゴシック" panose="020B0600070205080204" pitchFamily="34" charset="-128"/>
              </a:rPr>
              <a:t> NEW processes </a:t>
            </a:r>
            <a:r>
              <a:rPr lang="pt-PT" altLang="ja-JP" sz="3600" i="1" dirty="0" err="1">
                <a:ea typeface="ＭＳ Ｐゴシック" panose="020B0600070205080204" pitchFamily="34" charset="-128"/>
              </a:rPr>
              <a:t>and</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or</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products</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at</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Six</a:t>
            </a:r>
            <a:r>
              <a:rPr lang="pt-PT" altLang="ja-JP" sz="3600" i="1" dirty="0">
                <a:ea typeface="ＭＳ Ｐゴシック" panose="020B0600070205080204" pitchFamily="34" charset="-128"/>
              </a:rPr>
              <a:t> Sigma </a:t>
            </a:r>
            <a:r>
              <a:rPr lang="pt-PT" altLang="ja-JP" sz="3600" i="1" dirty="0" err="1">
                <a:ea typeface="ＭＳ Ｐゴシック" panose="020B0600070205080204" pitchFamily="34" charset="-128"/>
              </a:rPr>
              <a:t>quality</a:t>
            </a:r>
            <a:r>
              <a:rPr lang="pt-PT" altLang="ja-JP" sz="3600" i="1" dirty="0">
                <a:ea typeface="ＭＳ Ｐゴシック" panose="020B0600070205080204" pitchFamily="34" charset="-128"/>
              </a:rPr>
              <a:t> </a:t>
            </a:r>
            <a:r>
              <a:rPr lang="pt-PT" altLang="ja-JP" sz="3600" i="1" dirty="0" err="1">
                <a:ea typeface="ＭＳ Ｐゴシック" panose="020B0600070205080204" pitchFamily="34" charset="-128"/>
              </a:rPr>
              <a:t>levels</a:t>
            </a:r>
            <a:r>
              <a:rPr lang="pt-PT" altLang="ja-JP" sz="3600" i="1" dirty="0">
                <a:ea typeface="ＭＳ Ｐゴシック" panose="020B0600070205080204" pitchFamily="34" charset="-128"/>
              </a:rPr>
              <a:t>."</a:t>
            </a:r>
            <a:r>
              <a:rPr lang="pt-PT" altLang="ja-JP" sz="3600" dirty="0">
                <a:ea typeface="ＭＳ Ｐゴシック" panose="020B0600070205080204" pitchFamily="34" charset="-128"/>
              </a:rPr>
              <a:t> </a:t>
            </a:r>
            <a:endParaRPr lang="pt-PT" altLang="pt-PT" sz="3600" dirty="0"/>
          </a:p>
        </p:txBody>
      </p:sp>
    </p:spTree>
    <p:extLst>
      <p:ext uri="{BB962C8B-B14F-4D97-AF65-F5344CB8AC3E}">
        <p14:creationId xmlns:p14="http://schemas.microsoft.com/office/powerpoint/2010/main" val="46092372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pPr algn="ctr" eaLnBrk="1" hangingPunct="1">
              <a:defRPr/>
            </a:pPr>
            <a:r>
              <a:rPr lang="pt-PT" altLang="ja-JP" b="1" dirty="0" smtClean="0">
                <a:ea typeface="ＭＳ Ｐゴシック" charset="-128"/>
              </a:rPr>
              <a:t>SIX SIGMA</a:t>
            </a:r>
            <a:endParaRPr lang="pt-PT" b="1" dirty="0" smtClean="0"/>
          </a:p>
        </p:txBody>
      </p:sp>
      <p:sp>
        <p:nvSpPr>
          <p:cNvPr id="133123" name="Rectangle 3"/>
          <p:cNvSpPr>
            <a:spLocks noGrp="1" noChangeArrowheads="1"/>
          </p:cNvSpPr>
          <p:nvPr>
            <p:ph type="body" idx="1"/>
          </p:nvPr>
        </p:nvSpPr>
        <p:spPr/>
        <p:txBody>
          <a:bodyPr>
            <a:normAutofit/>
          </a:bodyPr>
          <a:lstStyle/>
          <a:p>
            <a:pPr algn="just" eaLnBrk="1" hangingPunct="1">
              <a:lnSpc>
                <a:spcPct val="90000"/>
              </a:lnSpc>
            </a:pPr>
            <a:r>
              <a:rPr lang="pt-PT" altLang="ja-JP" i="1" dirty="0" err="1">
                <a:ea typeface="ＭＳ Ｐゴシック" panose="020B0600070205080204" pitchFamily="34" charset="-128"/>
              </a:rPr>
              <a:t>Usually</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Six</a:t>
            </a:r>
            <a:r>
              <a:rPr lang="pt-PT" altLang="ja-JP" i="1" dirty="0">
                <a:ea typeface="ＭＳ Ｐゴシック" panose="020B0600070205080204" pitchFamily="34" charset="-128"/>
              </a:rPr>
              <a:t> Sigma </a:t>
            </a:r>
            <a:r>
              <a:rPr lang="pt-PT" altLang="ja-JP" i="1" dirty="0" err="1">
                <a:ea typeface="ＭＳ Ｐゴシック" panose="020B0600070205080204" pitchFamily="34" charset="-128"/>
              </a:rPr>
              <a:t>organizations</a:t>
            </a:r>
            <a:r>
              <a:rPr lang="pt-PT" altLang="ja-JP" i="1" dirty="0">
                <a:ea typeface="ＭＳ Ｐゴシック" panose="020B0600070205080204" pitchFamily="34" charset="-128"/>
              </a:rPr>
              <a:t> are </a:t>
            </a:r>
            <a:r>
              <a:rPr lang="pt-PT" altLang="ja-JP" i="1" dirty="0" err="1">
                <a:ea typeface="ＭＳ Ｐゴシック" panose="020B0600070205080204" pitchFamily="34" charset="-128"/>
              </a:rPr>
              <a:t>composed</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of</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the</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following</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Champions</a:t>
            </a:r>
            <a:r>
              <a:rPr lang="pt-PT" altLang="ja-JP" i="1" dirty="0">
                <a:ea typeface="ＭＳ Ｐゴシック" panose="020B0600070205080204" pitchFamily="34" charset="-128"/>
              </a:rPr>
              <a:t> - </a:t>
            </a:r>
            <a:r>
              <a:rPr lang="pt-PT" altLang="ja-JP" i="1" dirty="0" err="1">
                <a:ea typeface="ＭＳ Ｐゴシック" panose="020B0600070205080204" pitchFamily="34" charset="-128"/>
              </a:rPr>
              <a:t>these</a:t>
            </a:r>
            <a:r>
              <a:rPr lang="pt-PT" altLang="ja-JP" i="1" dirty="0">
                <a:ea typeface="ＭＳ Ｐゴシック" panose="020B0600070205080204" pitchFamily="34" charset="-128"/>
              </a:rPr>
              <a:t> are </a:t>
            </a:r>
            <a:r>
              <a:rPr lang="pt-PT" altLang="ja-JP" i="1" dirty="0" err="1">
                <a:ea typeface="ＭＳ Ｐゴシック" panose="020B0600070205080204" pitchFamily="34" charset="-128"/>
              </a:rPr>
              <a:t>members</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of</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the</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Senior</a:t>
            </a:r>
            <a:r>
              <a:rPr lang="pt-PT" altLang="ja-JP" i="1" dirty="0">
                <a:ea typeface="ＭＳ Ｐゴシック" panose="020B0600070205080204" pitchFamily="34" charset="-128"/>
              </a:rPr>
              <a:t> Management Team </a:t>
            </a:r>
            <a:r>
              <a:rPr lang="pt-PT" altLang="ja-JP" i="1" dirty="0" err="1">
                <a:ea typeface="ＭＳ Ｐゴシック" panose="020B0600070205080204" pitchFamily="34" charset="-128"/>
              </a:rPr>
              <a:t>with</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responsibility</a:t>
            </a:r>
            <a:r>
              <a:rPr lang="pt-PT" altLang="ja-JP" i="1" dirty="0">
                <a:ea typeface="ＭＳ Ｐゴシック" panose="020B0600070205080204" pitchFamily="34" charset="-128"/>
              </a:rPr>
              <a:t> for </a:t>
            </a:r>
            <a:r>
              <a:rPr lang="pt-PT" altLang="ja-JP" i="1" dirty="0" err="1">
                <a:ea typeface="ＭＳ Ｐゴシック" panose="020B0600070205080204" pitchFamily="34" charset="-128"/>
              </a:rPr>
              <a:t>the</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success</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of</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the</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quality</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initiative</a:t>
            </a:r>
            <a:r>
              <a:rPr lang="pt-PT" altLang="ja-JP" i="1" dirty="0">
                <a:ea typeface="ＭＳ Ｐゴシック" panose="020B0600070205080204" pitchFamily="34" charset="-128"/>
              </a:rPr>
              <a:t>; Master </a:t>
            </a:r>
            <a:r>
              <a:rPr lang="pt-PT" altLang="ja-JP" i="1" dirty="0" err="1">
                <a:ea typeface="ＭＳ Ｐゴシック" panose="020B0600070205080204" pitchFamily="34" charset="-128"/>
              </a:rPr>
              <a:t>Black</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Belts</a:t>
            </a:r>
            <a:r>
              <a:rPr lang="pt-PT" altLang="ja-JP" i="1" dirty="0">
                <a:ea typeface="ＭＳ Ｐゴシック" panose="020B0600070205080204" pitchFamily="34" charset="-128"/>
              </a:rPr>
              <a:t> - </a:t>
            </a:r>
            <a:r>
              <a:rPr lang="pt-PT" altLang="ja-JP" i="1" dirty="0" err="1">
                <a:ea typeface="ＭＳ Ｐゴシック" panose="020B0600070205080204" pitchFamily="34" charset="-128"/>
              </a:rPr>
              <a:t>these</a:t>
            </a:r>
            <a:r>
              <a:rPr lang="pt-PT" altLang="ja-JP" i="1" dirty="0">
                <a:ea typeface="ＭＳ Ｐゴシック" panose="020B0600070205080204" pitchFamily="34" charset="-128"/>
              </a:rPr>
              <a:t> are </a:t>
            </a:r>
            <a:r>
              <a:rPr lang="pt-PT" altLang="ja-JP" i="1" dirty="0" err="1">
                <a:ea typeface="ＭＳ Ｐゴシック" panose="020B0600070205080204" pitchFamily="34" charset="-128"/>
              </a:rPr>
              <a:t>the</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teachers</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trainers</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reviewers</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and</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the</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mentors</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of</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the</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Black</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Belts</a:t>
            </a:r>
            <a:r>
              <a:rPr lang="pt-PT" altLang="ja-JP" i="1" dirty="0">
                <a:ea typeface="ＭＳ Ｐゴシック" panose="020B0600070205080204" pitchFamily="34" charset="-128"/>
              </a:rPr>
              <a:t> (full-time); </a:t>
            </a:r>
            <a:r>
              <a:rPr lang="pt-PT" altLang="ja-JP" i="1" dirty="0" err="1">
                <a:ea typeface="ＭＳ Ｐゴシック" panose="020B0600070205080204" pitchFamily="34" charset="-128"/>
              </a:rPr>
              <a:t>Black</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Belts</a:t>
            </a:r>
            <a:r>
              <a:rPr lang="pt-PT" altLang="ja-JP" i="1" dirty="0">
                <a:ea typeface="ＭＳ Ｐゴシック" panose="020B0600070205080204" pitchFamily="34" charset="-128"/>
              </a:rPr>
              <a:t> - </a:t>
            </a:r>
            <a:r>
              <a:rPr lang="pt-PT" altLang="ja-JP" i="1" dirty="0" err="1">
                <a:ea typeface="ＭＳ Ｐゴシック" panose="020B0600070205080204" pitchFamily="34" charset="-128"/>
              </a:rPr>
              <a:t>these</a:t>
            </a:r>
            <a:r>
              <a:rPr lang="pt-PT" altLang="ja-JP" i="1" dirty="0">
                <a:ea typeface="ＭＳ Ｐゴシック" panose="020B0600070205080204" pitchFamily="34" charset="-128"/>
              </a:rPr>
              <a:t> are </a:t>
            </a:r>
            <a:r>
              <a:rPr lang="pt-PT" altLang="ja-JP" i="1" dirty="0" err="1">
                <a:ea typeface="ＭＳ Ｐゴシック" panose="020B0600070205080204" pitchFamily="34" charset="-128"/>
              </a:rPr>
              <a:t>the</a:t>
            </a:r>
            <a:r>
              <a:rPr lang="pt-PT" altLang="ja-JP" i="1" dirty="0">
                <a:ea typeface="ＭＳ Ｐゴシック" panose="020B0600070205080204" pitchFamily="34" charset="-128"/>
              </a:rPr>
              <a:t> leaders </a:t>
            </a:r>
            <a:r>
              <a:rPr lang="pt-PT" altLang="ja-JP" i="1" dirty="0" err="1">
                <a:ea typeface="ＭＳ Ｐゴシック" panose="020B0600070205080204" pitchFamily="34" charset="-128"/>
              </a:rPr>
              <a:t>of</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the</a:t>
            </a:r>
            <a:r>
              <a:rPr lang="pt-PT" altLang="ja-JP" i="1" dirty="0">
                <a:ea typeface="ＭＳ Ｐゴシック" panose="020B0600070205080204" pitchFamily="34" charset="-128"/>
              </a:rPr>
              <a:t> teams </a:t>
            </a:r>
            <a:r>
              <a:rPr lang="pt-PT" altLang="ja-JP" i="1" dirty="0" err="1">
                <a:ea typeface="ＭＳ Ｐゴシック" panose="020B0600070205080204" pitchFamily="34" charset="-128"/>
              </a:rPr>
              <a:t>that</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employ</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the</a:t>
            </a:r>
            <a:r>
              <a:rPr lang="pt-PT" altLang="ja-JP" i="1" dirty="0">
                <a:ea typeface="ＭＳ Ｐゴシック" panose="020B0600070205080204" pitchFamily="34" charset="-128"/>
              </a:rPr>
              <a:t> DMAIIC </a:t>
            </a:r>
            <a:r>
              <a:rPr lang="pt-PT" altLang="ja-JP" i="1" dirty="0" err="1">
                <a:ea typeface="ＭＳ Ｐゴシック" panose="020B0600070205080204" pitchFamily="34" charset="-128"/>
              </a:rPr>
              <a:t>or</a:t>
            </a:r>
            <a:r>
              <a:rPr lang="pt-PT" altLang="ja-JP" i="1" dirty="0">
                <a:ea typeface="ＭＳ Ｐゴシック" panose="020B0600070205080204" pitchFamily="34" charset="-128"/>
              </a:rPr>
              <a:t> DMADV (full-time); Green </a:t>
            </a:r>
            <a:r>
              <a:rPr lang="pt-PT" altLang="ja-JP" i="1" dirty="0" err="1">
                <a:ea typeface="ＭＳ Ｐゴシック" panose="020B0600070205080204" pitchFamily="34" charset="-128"/>
              </a:rPr>
              <a:t>Belts</a:t>
            </a:r>
            <a:r>
              <a:rPr lang="pt-PT" altLang="ja-JP" i="1" dirty="0">
                <a:ea typeface="ＭＳ Ｐゴシック" panose="020B0600070205080204" pitchFamily="34" charset="-128"/>
              </a:rPr>
              <a:t> - are </a:t>
            </a:r>
            <a:r>
              <a:rPr lang="pt-PT" altLang="ja-JP" i="1" dirty="0" err="1">
                <a:ea typeface="ＭＳ Ｐゴシック" panose="020B0600070205080204" pitchFamily="34" charset="-128"/>
              </a:rPr>
              <a:t>the</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owners</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of</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projects</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that</a:t>
            </a:r>
            <a:r>
              <a:rPr lang="pt-PT" altLang="ja-JP" i="1" dirty="0">
                <a:ea typeface="ＭＳ Ｐゴシック" panose="020B0600070205080204" pitchFamily="34" charset="-128"/>
              </a:rPr>
              <a:t> improve a </a:t>
            </a:r>
            <a:r>
              <a:rPr lang="pt-PT" altLang="ja-JP" i="1" dirty="0" err="1">
                <a:ea typeface="ＭＳ Ｐゴシック" panose="020B0600070205080204" pitchFamily="34" charset="-128"/>
              </a:rPr>
              <a:t>process</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or</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product</a:t>
            </a:r>
            <a:r>
              <a:rPr lang="pt-PT" altLang="ja-JP" i="1" dirty="0">
                <a:ea typeface="ＭＳ Ｐゴシック" panose="020B0600070205080204" pitchFamily="34" charset="-128"/>
              </a:rPr>
              <a:t> (part-time); </a:t>
            </a:r>
            <a:r>
              <a:rPr lang="pt-PT" altLang="ja-JP" i="1" dirty="0" err="1">
                <a:ea typeface="ＭＳ Ｐゴシック" panose="020B0600070205080204" pitchFamily="34" charset="-128"/>
              </a:rPr>
              <a:t>and</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the</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Deployment</a:t>
            </a:r>
            <a:r>
              <a:rPr lang="pt-PT" altLang="ja-JP" i="1" dirty="0">
                <a:ea typeface="ＭＳ Ｐゴシック" panose="020B0600070205080204" pitchFamily="34" charset="-128"/>
              </a:rPr>
              <a:t> Team - </a:t>
            </a:r>
            <a:r>
              <a:rPr lang="pt-PT" altLang="ja-JP" i="1" dirty="0" err="1">
                <a:ea typeface="ＭＳ Ｐゴシック" panose="020B0600070205080204" pitchFamily="34" charset="-128"/>
              </a:rPr>
              <a:t>which</a:t>
            </a:r>
            <a:r>
              <a:rPr lang="pt-PT" altLang="ja-JP" i="1" dirty="0">
                <a:ea typeface="ＭＳ Ｐゴシック" panose="020B0600070205080204" pitchFamily="34" charset="-128"/>
              </a:rPr>
              <a:t> are </a:t>
            </a:r>
            <a:r>
              <a:rPr lang="pt-PT" altLang="ja-JP" i="1" dirty="0" err="1">
                <a:ea typeface="ＭＳ Ｐゴシック" panose="020B0600070205080204" pitchFamily="34" charset="-128"/>
              </a:rPr>
              <a:t>composed</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of</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key</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stakeholders</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firm</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or</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supplier</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resources</a:t>
            </a:r>
            <a:r>
              <a:rPr lang="pt-PT" altLang="ja-JP" i="1" dirty="0">
                <a:ea typeface="ＭＳ Ｐゴシック" panose="020B0600070205080204" pitchFamily="34" charset="-128"/>
              </a:rPr>
              <a:t> </a:t>
            </a:r>
            <a:r>
              <a:rPr lang="pt-PT" altLang="ja-JP" i="1" dirty="0" err="1">
                <a:ea typeface="ＭＳ Ｐゴシック" panose="020B0600070205080204" pitchFamily="34" charset="-128"/>
              </a:rPr>
              <a:t>assigned</a:t>
            </a:r>
            <a:r>
              <a:rPr lang="pt-PT" altLang="ja-JP" i="1" dirty="0">
                <a:ea typeface="ＭＳ Ｐゴシック" panose="020B0600070205080204" pitchFamily="34" charset="-128"/>
              </a:rPr>
              <a:t> to a </a:t>
            </a:r>
            <a:r>
              <a:rPr lang="pt-PT" altLang="ja-JP" i="1" dirty="0" err="1">
                <a:ea typeface="ＭＳ Ｐゴシック" panose="020B0600070205080204" pitchFamily="34" charset="-128"/>
              </a:rPr>
              <a:t>Six</a:t>
            </a:r>
            <a:r>
              <a:rPr lang="pt-PT" altLang="ja-JP" i="1" dirty="0">
                <a:ea typeface="ＭＳ Ｐゴシック" panose="020B0600070205080204" pitchFamily="34" charset="-128"/>
              </a:rPr>
              <a:t> Sigma Project (</a:t>
            </a:r>
            <a:r>
              <a:rPr lang="pt-PT" altLang="ja-JP" i="1" dirty="0" err="1">
                <a:ea typeface="ＭＳ Ｐゴシック" panose="020B0600070205080204" pitchFamily="34" charset="-128"/>
              </a:rPr>
              <a:t>part</a:t>
            </a:r>
            <a:r>
              <a:rPr lang="pt-PT" altLang="ja-JP" i="1" dirty="0">
                <a:ea typeface="ＭＳ Ｐゴシック" panose="020B0600070205080204" pitchFamily="34" charset="-128"/>
              </a:rPr>
              <a:t>/full-time)"</a:t>
            </a:r>
            <a:r>
              <a:rPr lang="pt-PT" altLang="ja-JP" dirty="0">
                <a:ea typeface="ＭＳ Ｐゴシック" panose="020B0600070205080204" pitchFamily="34" charset="-128"/>
              </a:rPr>
              <a:t> </a:t>
            </a:r>
            <a:endParaRPr lang="pt-PT" altLang="pt-PT" dirty="0"/>
          </a:p>
        </p:txBody>
      </p:sp>
    </p:spTree>
    <p:extLst>
      <p:ext uri="{BB962C8B-B14F-4D97-AF65-F5344CB8AC3E}">
        <p14:creationId xmlns:p14="http://schemas.microsoft.com/office/powerpoint/2010/main" val="218080133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p:txBody>
          <a:bodyPr/>
          <a:lstStyle/>
          <a:p>
            <a:pPr algn="ctr" eaLnBrk="1" hangingPunct="1">
              <a:defRPr/>
            </a:pPr>
            <a:r>
              <a:rPr lang="pt-PT" altLang="ja-JP" b="1" dirty="0" smtClean="0">
                <a:ea typeface="ＭＳ Ｐゴシック" charset="-128"/>
              </a:rPr>
              <a:t>SIX SIGMA</a:t>
            </a:r>
            <a:endParaRPr lang="pt-PT" b="1" dirty="0" smtClean="0"/>
          </a:p>
        </p:txBody>
      </p:sp>
      <p:sp>
        <p:nvSpPr>
          <p:cNvPr id="134147" name="Rectangle 3"/>
          <p:cNvSpPr>
            <a:spLocks noGrp="1" noChangeArrowheads="1"/>
          </p:cNvSpPr>
          <p:nvPr>
            <p:ph type="body" idx="1"/>
          </p:nvPr>
        </p:nvSpPr>
        <p:spPr/>
        <p:txBody>
          <a:bodyPr>
            <a:noAutofit/>
          </a:bodyPr>
          <a:lstStyle/>
          <a:p>
            <a:pPr algn="just" eaLnBrk="1" hangingPunct="1">
              <a:lnSpc>
                <a:spcPct val="90000"/>
              </a:lnSpc>
            </a:pPr>
            <a:r>
              <a:rPr lang="pt-PT" altLang="ja-JP" sz="3200" i="1" dirty="0" err="1">
                <a:ea typeface="ＭＳ Ｐゴシック" panose="020B0600070205080204" pitchFamily="34" charset="-128"/>
              </a:rPr>
              <a:t>Besides</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the</a:t>
            </a:r>
            <a:r>
              <a:rPr lang="pt-PT" altLang="ja-JP" sz="3200" i="1" dirty="0">
                <a:ea typeface="ＭＳ Ｐゴシック" panose="020B0600070205080204" pitchFamily="34" charset="-128"/>
              </a:rPr>
              <a:t> Sigma </a:t>
            </a:r>
            <a:r>
              <a:rPr lang="pt-PT" altLang="ja-JP" sz="3200" i="1" dirty="0" err="1">
                <a:ea typeface="ＭＳ Ｐゴシック" panose="020B0600070205080204" pitchFamily="34" charset="-128"/>
              </a:rPr>
              <a:t>levels</a:t>
            </a:r>
            <a:r>
              <a:rPr lang="pt-PT" altLang="ja-JP" sz="3200" i="1" dirty="0">
                <a:ea typeface="ＭＳ Ｐゴシック" panose="020B0600070205080204" pitchFamily="34" charset="-128"/>
              </a:rPr>
              <a:t> 1 to 6, </a:t>
            </a:r>
            <a:r>
              <a:rPr lang="pt-PT" altLang="ja-JP" sz="3200" i="1" dirty="0" err="1">
                <a:ea typeface="ＭＳ Ｐゴシック" panose="020B0600070205080204" pitchFamily="34" charset="-128"/>
              </a:rPr>
              <a:t>we</a:t>
            </a:r>
            <a:r>
              <a:rPr lang="pt-PT" altLang="ja-JP" sz="3200" i="1" dirty="0">
                <a:ea typeface="ＭＳ Ｐゴシック" panose="020B0600070205080204" pitchFamily="34" charset="-128"/>
              </a:rPr>
              <a:t> can </a:t>
            </a:r>
            <a:r>
              <a:rPr lang="pt-PT" altLang="ja-JP" sz="3200" i="1" dirty="0" err="1">
                <a:ea typeface="ＭＳ Ｐゴシック" panose="020B0600070205080204" pitchFamily="34" charset="-128"/>
              </a:rPr>
              <a:t>actually</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also</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distinguish</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between</a:t>
            </a:r>
            <a:r>
              <a:rPr lang="pt-PT" altLang="ja-JP" sz="3200" i="1" dirty="0">
                <a:ea typeface="ＭＳ Ｐゴシック" panose="020B0600070205080204" pitchFamily="34" charset="-128"/>
              </a:rPr>
              <a:t> 3 </a:t>
            </a:r>
            <a:r>
              <a:rPr lang="pt-PT" altLang="ja-JP" sz="3200" i="1" dirty="0" err="1">
                <a:ea typeface="ＭＳ Ｐゴシック" panose="020B0600070205080204" pitchFamily="34" charset="-128"/>
              </a:rPr>
              <a:t>other</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levels</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of</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using</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Six</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SIgma</a:t>
            </a:r>
            <a:r>
              <a:rPr lang="pt-PT" altLang="ja-JP" sz="3200" i="1" dirty="0">
                <a:ea typeface="ＭＳ Ｐゴシック" panose="020B0600070205080204" pitchFamily="34" charset="-128"/>
              </a:rPr>
              <a:t>: A. Use </a:t>
            </a:r>
            <a:r>
              <a:rPr lang="pt-PT" altLang="ja-JP" sz="3200" i="1" dirty="0" err="1">
                <a:ea typeface="ＭＳ Ｐゴシック" panose="020B0600070205080204" pitchFamily="34" charset="-128"/>
              </a:rPr>
              <a:t>Six</a:t>
            </a:r>
            <a:r>
              <a:rPr lang="pt-PT" altLang="ja-JP" sz="3200" i="1" dirty="0">
                <a:ea typeface="ＭＳ Ｐゴシック" panose="020B0600070205080204" pitchFamily="34" charset="-128"/>
              </a:rPr>
              <a:t> </a:t>
            </a:r>
            <a:r>
              <a:rPr lang="pt-PT" altLang="ja-JP" sz="3200" i="1" dirty="0" smtClean="0">
                <a:ea typeface="ＭＳ Ｐゴシック" panose="020B0600070205080204" pitchFamily="34" charset="-128"/>
              </a:rPr>
              <a:t>Sigma </a:t>
            </a:r>
            <a:r>
              <a:rPr lang="pt-PT" altLang="ja-JP" sz="3200" i="1" dirty="0">
                <a:ea typeface="ＭＳ Ｐゴシック" panose="020B0600070205080204" pitchFamily="34" charset="-128"/>
              </a:rPr>
              <a:t>as a </a:t>
            </a:r>
            <a:r>
              <a:rPr lang="pt-PT" altLang="ja-JP" sz="3200" i="1" dirty="0" err="1">
                <a:ea typeface="ＭＳ Ｐゴシック" panose="020B0600070205080204" pitchFamily="34" charset="-128"/>
              </a:rPr>
              <a:t>statistical</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measurement</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unit</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comparable</a:t>
            </a:r>
            <a:r>
              <a:rPr lang="pt-PT" altLang="ja-JP" sz="3200" i="1" dirty="0">
                <a:ea typeface="ＭＳ Ｐゴシック" panose="020B0600070205080204" pitchFamily="34" charset="-128"/>
              </a:rPr>
              <a:t> to </a:t>
            </a:r>
            <a:r>
              <a:rPr lang="pt-PT" altLang="ja-JP" sz="3200" i="1" dirty="0" err="1">
                <a:ea typeface="ＭＳ Ｐゴシック" panose="020B0600070205080204" pitchFamily="34" charset="-128"/>
              </a:rPr>
              <a:t>degrees</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or</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dollars</a:t>
            </a:r>
            <a:r>
              <a:rPr lang="pt-PT" altLang="ja-JP" sz="3200" i="1" dirty="0">
                <a:ea typeface="ＭＳ Ｐゴシック" panose="020B0600070205080204" pitchFamily="34" charset="-128"/>
              </a:rPr>
              <a:t>) B. Use </a:t>
            </a:r>
            <a:r>
              <a:rPr lang="pt-PT" altLang="ja-JP" sz="3200" i="1" dirty="0" err="1">
                <a:ea typeface="ＭＳ Ｐゴシック" panose="020B0600070205080204" pitchFamily="34" charset="-128"/>
              </a:rPr>
              <a:t>it</a:t>
            </a:r>
            <a:r>
              <a:rPr lang="pt-PT" altLang="ja-JP" sz="3200" i="1" dirty="0">
                <a:ea typeface="ＭＳ Ｐゴシック" panose="020B0600070205080204" pitchFamily="34" charset="-128"/>
              </a:rPr>
              <a:t> as </a:t>
            </a:r>
            <a:r>
              <a:rPr lang="pt-PT" altLang="ja-JP" sz="3200" i="1" dirty="0" err="1">
                <a:ea typeface="ＭＳ Ｐゴシック" panose="020B0600070205080204" pitchFamily="34" charset="-128"/>
              </a:rPr>
              <a:t>as</a:t>
            </a:r>
            <a:r>
              <a:rPr lang="pt-PT" altLang="ja-JP" sz="3200" i="1" dirty="0">
                <a:ea typeface="ＭＳ Ｐゴシック" panose="020B0600070205080204" pitchFamily="34" charset="-128"/>
              </a:rPr>
              <a:t> a </a:t>
            </a:r>
            <a:r>
              <a:rPr lang="pt-PT" altLang="ja-JP" sz="3200" i="1" dirty="0" err="1">
                <a:ea typeface="ＭＳ Ｐゴシック" panose="020B0600070205080204" pitchFamily="34" charset="-128"/>
              </a:rPr>
              <a:t>structured</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measurement-centered</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improvement</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system</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this</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is</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where</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the</a:t>
            </a:r>
            <a:r>
              <a:rPr lang="pt-PT" altLang="ja-JP" sz="3200" i="1" dirty="0">
                <a:ea typeface="ＭＳ Ｐゴシック" panose="020B0600070205080204" pitchFamily="34" charset="-128"/>
              </a:rPr>
              <a:t> DMAIC </a:t>
            </a:r>
            <a:r>
              <a:rPr lang="pt-PT" altLang="ja-JP" sz="3200" i="1" dirty="0" err="1">
                <a:ea typeface="ＭＳ Ｐゴシック" panose="020B0600070205080204" pitchFamily="34" charset="-128"/>
              </a:rPr>
              <a:t>and</a:t>
            </a:r>
            <a:r>
              <a:rPr lang="pt-PT" altLang="ja-JP" sz="3200" i="1" dirty="0">
                <a:ea typeface="ＭＳ Ｐゴシック" panose="020B0600070205080204" pitchFamily="34" charset="-128"/>
              </a:rPr>
              <a:t> DMADV </a:t>
            </a:r>
            <a:r>
              <a:rPr lang="pt-PT" altLang="ja-JP" sz="3200" i="1" dirty="0" err="1">
                <a:ea typeface="ＭＳ Ｐゴシック" panose="020B0600070205080204" pitchFamily="34" charset="-128"/>
              </a:rPr>
              <a:t>methods</a:t>
            </a:r>
            <a:r>
              <a:rPr lang="pt-PT" altLang="ja-JP" sz="3200" i="1" dirty="0">
                <a:ea typeface="ＭＳ Ｐゴシック" panose="020B0600070205080204" pitchFamily="34" charset="-128"/>
              </a:rPr>
              <a:t> come </a:t>
            </a:r>
            <a:r>
              <a:rPr lang="pt-PT" altLang="ja-JP" sz="3200" i="1" dirty="0" err="1">
                <a:ea typeface="ＭＳ Ｐゴシック" panose="020B0600070205080204" pitchFamily="34" charset="-128"/>
              </a:rPr>
              <a:t>into</a:t>
            </a:r>
            <a:r>
              <a:rPr lang="pt-PT" altLang="ja-JP" sz="3200" i="1" dirty="0">
                <a:ea typeface="ＭＳ Ｐゴシック" panose="020B0600070205080204" pitchFamily="34" charset="-128"/>
              </a:rPr>
              <a:t> play) C. Use 6 Sigma as a management </a:t>
            </a:r>
            <a:r>
              <a:rPr lang="pt-PT" altLang="ja-JP" sz="3200" i="1" dirty="0" err="1">
                <a:ea typeface="ＭＳ Ｐゴシック" panose="020B0600070205080204" pitchFamily="34" charset="-128"/>
              </a:rPr>
              <a:t>philosophy</a:t>
            </a:r>
            <a:r>
              <a:rPr lang="pt-PT" altLang="ja-JP" sz="3200" i="1" dirty="0">
                <a:ea typeface="ＭＳ Ｐゴシック" panose="020B0600070205080204" pitchFamily="34" charset="-128"/>
              </a:rPr>
              <a:t>, in </a:t>
            </a:r>
            <a:r>
              <a:rPr lang="pt-PT" altLang="ja-JP" sz="3200" i="1" dirty="0" err="1">
                <a:ea typeface="ＭＳ Ｐゴシック" panose="020B0600070205080204" pitchFamily="34" charset="-128"/>
              </a:rPr>
              <a:t>which</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the</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other</a:t>
            </a:r>
            <a:r>
              <a:rPr lang="pt-PT" altLang="ja-JP" sz="3200" i="1" dirty="0">
                <a:ea typeface="ＭＳ Ｐゴシック" panose="020B0600070205080204" pitchFamily="34" charset="-128"/>
              </a:rPr>
              <a:t> 2 </a:t>
            </a:r>
            <a:r>
              <a:rPr lang="pt-PT" altLang="ja-JP" sz="3200" i="1" dirty="0" err="1">
                <a:ea typeface="ＭＳ Ｐゴシック" panose="020B0600070205080204" pitchFamily="34" charset="-128"/>
              </a:rPr>
              <a:t>levels</a:t>
            </a:r>
            <a:r>
              <a:rPr lang="pt-PT" altLang="ja-JP" sz="3200" i="1" dirty="0">
                <a:ea typeface="ＭＳ Ｐゴシック" panose="020B0600070205080204" pitchFamily="34" charset="-128"/>
              </a:rPr>
              <a:t> are </a:t>
            </a:r>
            <a:r>
              <a:rPr lang="pt-PT" altLang="ja-JP" sz="3200" i="1" dirty="0" err="1">
                <a:ea typeface="ＭＳ Ｐゴシック" panose="020B0600070205080204" pitchFamily="34" charset="-128"/>
              </a:rPr>
              <a:t>used</a:t>
            </a:r>
            <a:r>
              <a:rPr lang="pt-PT" altLang="ja-JP" sz="3200" i="1" dirty="0">
                <a:ea typeface="ＭＳ Ｐゴシック" panose="020B0600070205080204" pitchFamily="34" charset="-128"/>
              </a:rPr>
              <a:t> to </a:t>
            </a:r>
            <a:r>
              <a:rPr lang="pt-PT" altLang="ja-JP" sz="3200" i="1" dirty="0" err="1">
                <a:ea typeface="ＭＳ Ｐゴシック" panose="020B0600070205080204" pitchFamily="34" charset="-128"/>
              </a:rPr>
              <a:t>establish</a:t>
            </a:r>
            <a:r>
              <a:rPr lang="pt-PT" altLang="ja-JP" sz="3200" i="1" dirty="0">
                <a:ea typeface="ＭＳ Ｐゴシック" panose="020B0600070205080204" pitchFamily="34" charset="-128"/>
              </a:rPr>
              <a:t> a </a:t>
            </a:r>
            <a:r>
              <a:rPr lang="pt-PT" altLang="ja-JP" sz="3200" i="1" dirty="0" err="1">
                <a:ea typeface="ＭＳ Ｐゴシック" panose="020B0600070205080204" pitchFamily="34" charset="-128"/>
              </a:rPr>
              <a:t>fact-based</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company</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culture</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which</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is</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aimed</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at</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continuous</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improvement</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of</a:t>
            </a:r>
            <a:r>
              <a:rPr lang="pt-PT" altLang="ja-JP" sz="3200" i="1" dirty="0">
                <a:ea typeface="ＭＳ Ｐゴシック" panose="020B0600070205080204" pitchFamily="34" charset="-128"/>
              </a:rPr>
              <a:t> business </a:t>
            </a:r>
            <a:r>
              <a:rPr lang="pt-PT" altLang="ja-JP" sz="3200" i="1" dirty="0" err="1">
                <a:ea typeface="ＭＳ Ｐゴシック" panose="020B0600070205080204" pitchFamily="34" charset="-128"/>
              </a:rPr>
              <a:t>and</a:t>
            </a:r>
            <a:r>
              <a:rPr lang="pt-PT" altLang="ja-JP" sz="3200" i="1" dirty="0">
                <a:ea typeface="ＭＳ Ｐゴシック" panose="020B0600070205080204" pitchFamily="34" charset="-128"/>
              </a:rPr>
              <a:t>/</a:t>
            </a:r>
            <a:r>
              <a:rPr lang="pt-PT" altLang="ja-JP" sz="3200" i="1" dirty="0" err="1">
                <a:ea typeface="ＭＳ Ｐゴシック" panose="020B0600070205080204" pitchFamily="34" charset="-128"/>
              </a:rPr>
              <a:t>or</a:t>
            </a:r>
            <a:r>
              <a:rPr lang="pt-PT" altLang="ja-JP" sz="3200" i="1" dirty="0">
                <a:ea typeface="ＭＳ Ｐゴシック" panose="020B0600070205080204" pitchFamily="34" charset="-128"/>
              </a:rPr>
              <a:t> </a:t>
            </a:r>
            <a:r>
              <a:rPr lang="pt-PT" altLang="ja-JP" sz="3200" i="1" dirty="0" err="1">
                <a:ea typeface="ＭＳ Ｐゴシック" panose="020B0600070205080204" pitchFamily="34" charset="-128"/>
              </a:rPr>
              <a:t>manufacturing</a:t>
            </a:r>
            <a:r>
              <a:rPr lang="pt-PT" altLang="ja-JP" sz="3200" i="1" dirty="0">
                <a:ea typeface="ＭＳ Ｐゴシック" panose="020B0600070205080204" pitchFamily="34" charset="-128"/>
              </a:rPr>
              <a:t> processes.</a:t>
            </a:r>
            <a:r>
              <a:rPr lang="pt-PT" altLang="ja-JP" sz="3200" dirty="0">
                <a:ea typeface="ＭＳ Ｐゴシック" panose="020B0600070205080204" pitchFamily="34" charset="-128"/>
              </a:rPr>
              <a:t> </a:t>
            </a:r>
            <a:endParaRPr lang="pt-PT" altLang="pt-PT" sz="3200" dirty="0"/>
          </a:p>
        </p:txBody>
      </p:sp>
    </p:spTree>
    <p:extLst>
      <p:ext uri="{BB962C8B-B14F-4D97-AF65-F5344CB8AC3E}">
        <p14:creationId xmlns:p14="http://schemas.microsoft.com/office/powerpoint/2010/main" val="31460650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lgn="ctr" eaLnBrk="1" hangingPunct="1">
              <a:defRPr/>
            </a:pPr>
            <a:r>
              <a:rPr lang="en-GB" altLang="ja-JP" sz="4000" b="1" dirty="0">
                <a:ea typeface="ＭＳ Ｐゴシック" charset="-128"/>
              </a:rPr>
              <a:t>Kotter and Schlesinger Change Model</a:t>
            </a:r>
            <a:endParaRPr lang="pt-PT" sz="4000" b="1" dirty="0"/>
          </a:p>
        </p:txBody>
      </p:sp>
      <p:sp>
        <p:nvSpPr>
          <p:cNvPr id="17411" name="Rectangle 3"/>
          <p:cNvSpPr>
            <a:spLocks noGrp="1" noChangeArrowheads="1"/>
          </p:cNvSpPr>
          <p:nvPr>
            <p:ph type="body" idx="1"/>
          </p:nvPr>
        </p:nvSpPr>
        <p:spPr/>
        <p:txBody>
          <a:bodyPr>
            <a:normAutofit/>
          </a:bodyPr>
          <a:lstStyle/>
          <a:p>
            <a:pPr algn="just" eaLnBrk="1" hangingPunct="1">
              <a:lnSpc>
                <a:spcPct val="80000"/>
              </a:lnSpc>
            </a:pPr>
            <a:r>
              <a:rPr lang="en-GB" altLang="pt-PT" sz="3200" b="1" dirty="0"/>
              <a:t>Facilitation and Support</a:t>
            </a:r>
            <a:r>
              <a:rPr lang="en-GB" altLang="pt-PT" sz="3200" dirty="0"/>
              <a:t>. Where people are resisting change, because of adjustment problems. By being supportive of employees during difficult times, managers can prevent potential resistance. Managerial support helps employees to deal with their fear and anxiety during a transition period. The basis of resistance to change is likely to be: the perception that there will be some form of detrimental effect occasioned by the change in the organization. Typical for this approach are special training and counselling, outside normal office premises.</a:t>
            </a:r>
          </a:p>
          <a:p>
            <a:pPr algn="just" eaLnBrk="1" hangingPunct="1">
              <a:lnSpc>
                <a:spcPct val="80000"/>
              </a:lnSpc>
            </a:pPr>
            <a:endParaRPr lang="en-GB" altLang="pt-PT" sz="2000" b="1" dirty="0"/>
          </a:p>
        </p:txBody>
      </p:sp>
    </p:spTree>
    <p:extLst>
      <p:ext uri="{BB962C8B-B14F-4D97-AF65-F5344CB8AC3E}">
        <p14:creationId xmlns:p14="http://schemas.microsoft.com/office/powerpoint/2010/main" val="783983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PT" b="1" dirty="0" err="1" smtClean="0"/>
              <a:t>Kotter</a:t>
            </a:r>
            <a:r>
              <a:rPr lang="pt-PT" b="1" dirty="0" smtClean="0"/>
              <a:t> </a:t>
            </a:r>
            <a:r>
              <a:rPr lang="pt-PT" b="1" dirty="0" err="1" smtClean="0"/>
              <a:t>and</a:t>
            </a:r>
            <a:r>
              <a:rPr lang="pt-PT" b="1" dirty="0" smtClean="0"/>
              <a:t> Schlesinger </a:t>
            </a:r>
            <a:r>
              <a:rPr lang="pt-PT" b="1" dirty="0" err="1" smtClean="0"/>
              <a:t>Change</a:t>
            </a:r>
            <a:r>
              <a:rPr lang="pt-PT" b="1" dirty="0" smtClean="0"/>
              <a:t> </a:t>
            </a:r>
            <a:r>
              <a:rPr lang="pt-PT" b="1" dirty="0" err="1" smtClean="0"/>
              <a:t>Model</a:t>
            </a:r>
            <a:endParaRPr lang="pt-PT" b="1" dirty="0"/>
          </a:p>
        </p:txBody>
      </p:sp>
      <p:sp>
        <p:nvSpPr>
          <p:cNvPr id="3" name="Content Placeholder 2"/>
          <p:cNvSpPr>
            <a:spLocks noGrp="1"/>
          </p:cNvSpPr>
          <p:nvPr>
            <p:ph idx="1"/>
          </p:nvPr>
        </p:nvSpPr>
        <p:spPr/>
        <p:txBody>
          <a:bodyPr/>
          <a:lstStyle/>
          <a:p>
            <a:pPr algn="just"/>
            <a:r>
              <a:rPr lang="en-US" b="1" dirty="0" smtClean="0"/>
              <a:t>Negotiation and Agreement</a:t>
            </a:r>
            <a:r>
              <a:rPr lang="en-US" dirty="0" smtClean="0"/>
              <a:t>. Where someone or some group may lose out because of a change, and where that individual or group has considerable power to resist. Managers can combat resistance by offering incentives to employees not to resist change. This can be done by allowing people who are resisting the change to veto certain elements of change that are threatening. Or the people who are resisting the change can be offered incentives to leave the company through early buyouts or through retirements. In order to avoid the experience of the change effort. This approach will be appropriate where those resisting change are in a position of power. </a:t>
            </a:r>
          </a:p>
          <a:p>
            <a:endParaRPr lang="pt-PT" dirty="0"/>
          </a:p>
        </p:txBody>
      </p:sp>
    </p:spTree>
    <p:extLst>
      <p:ext uri="{BB962C8B-B14F-4D97-AF65-F5344CB8AC3E}">
        <p14:creationId xmlns:p14="http://schemas.microsoft.com/office/powerpoint/2010/main" val="22866656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eaLnBrk="1" hangingPunct="1">
              <a:defRPr/>
            </a:pPr>
            <a:r>
              <a:rPr lang="en-GB" altLang="ja-JP" sz="4000" b="1" dirty="0" err="1">
                <a:ea typeface="ＭＳ Ｐゴシック" charset="-128"/>
              </a:rPr>
              <a:t>Kotter</a:t>
            </a:r>
            <a:r>
              <a:rPr lang="en-GB" altLang="ja-JP" sz="4000" b="1" dirty="0">
                <a:ea typeface="ＭＳ Ｐゴシック" charset="-128"/>
              </a:rPr>
              <a:t> and Schlesinger Change Model</a:t>
            </a:r>
            <a:endParaRPr lang="pt-PT" sz="4000" b="1" dirty="0"/>
          </a:p>
        </p:txBody>
      </p:sp>
      <p:sp>
        <p:nvSpPr>
          <p:cNvPr id="18435" name="Rectangle 3"/>
          <p:cNvSpPr>
            <a:spLocks noGrp="1" noChangeArrowheads="1"/>
          </p:cNvSpPr>
          <p:nvPr>
            <p:ph type="body" idx="1"/>
          </p:nvPr>
        </p:nvSpPr>
        <p:spPr/>
        <p:txBody>
          <a:bodyPr>
            <a:normAutofit/>
          </a:bodyPr>
          <a:lstStyle/>
          <a:p>
            <a:pPr algn="just" eaLnBrk="1" hangingPunct="1">
              <a:lnSpc>
                <a:spcPct val="80000"/>
              </a:lnSpc>
            </a:pPr>
            <a:r>
              <a:rPr lang="en-GB" altLang="pt-PT" b="1" dirty="0"/>
              <a:t>Manipulation and Co-option</a:t>
            </a:r>
            <a:r>
              <a:rPr lang="en-GB" altLang="pt-PT" dirty="0"/>
              <a:t>. Where other tactics will not work or are too expensive. Kotter and Schlesinger suggest that an effective manipulation technique is: to co-opt with people who are resisting the change. Co-option involves bringing a person into a change management planning group for the sake of appearances rather than their substantive contribution. This often involves selecting leaders of the people who are resisting the change, to participate in the change effort. These leaders can be given a symbolic role in decision-making, without threatening the change effort. Note this: if these leaders feel that they are being tricked, they are likely to push resistance even further than if they were never included in the change effort leadership. </a:t>
            </a:r>
          </a:p>
        </p:txBody>
      </p:sp>
    </p:spTree>
    <p:extLst>
      <p:ext uri="{BB962C8B-B14F-4D97-AF65-F5344CB8AC3E}">
        <p14:creationId xmlns:p14="http://schemas.microsoft.com/office/powerpoint/2010/main" val="2853791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eaLnBrk="1" hangingPunct="1">
              <a:defRPr/>
            </a:pPr>
            <a:r>
              <a:rPr lang="pt-PT" b="1" dirty="0" err="1" smtClean="0"/>
              <a:t>Kotter</a:t>
            </a:r>
            <a:r>
              <a:rPr lang="pt-PT" b="1" dirty="0" smtClean="0"/>
              <a:t> </a:t>
            </a:r>
            <a:r>
              <a:rPr lang="pt-PT" b="1" dirty="0" err="1" smtClean="0"/>
              <a:t>and</a:t>
            </a:r>
            <a:r>
              <a:rPr lang="pt-PT" b="1" dirty="0" smtClean="0"/>
              <a:t> Schlesinger </a:t>
            </a:r>
            <a:r>
              <a:rPr lang="pt-PT" b="1" dirty="0" err="1" smtClean="0"/>
              <a:t>Change</a:t>
            </a:r>
            <a:r>
              <a:rPr lang="pt-PT" b="1" dirty="0" smtClean="0"/>
              <a:t> </a:t>
            </a:r>
            <a:r>
              <a:rPr lang="pt-PT" b="1" dirty="0" err="1" smtClean="0"/>
              <a:t>Model</a:t>
            </a:r>
            <a:endParaRPr lang="pt-PT" b="1" dirty="0" smtClean="0"/>
          </a:p>
        </p:txBody>
      </p:sp>
      <p:sp>
        <p:nvSpPr>
          <p:cNvPr id="19459" name="Content Placeholder 2"/>
          <p:cNvSpPr>
            <a:spLocks noGrp="1"/>
          </p:cNvSpPr>
          <p:nvPr>
            <p:ph idx="1"/>
          </p:nvPr>
        </p:nvSpPr>
        <p:spPr/>
        <p:txBody>
          <a:bodyPr/>
          <a:lstStyle/>
          <a:p>
            <a:pPr algn="just" eaLnBrk="1" hangingPunct="1"/>
            <a:r>
              <a:rPr lang="en-US" altLang="pt-PT" sz="3600" dirty="0" smtClean="0"/>
              <a:t>Explicit and Implicit Coercion. Where speed is essential. And to be used only as last resort. Managers can explicitly or implicitly force employees into accepting change, by making clear that resistance to change can lead to: jobs losses, dismissals, employee transfers, or not promoting employees. </a:t>
            </a:r>
          </a:p>
          <a:p>
            <a:pPr eaLnBrk="1" hangingPunct="1"/>
            <a:endParaRPr lang="pt-PT" altLang="pt-PT" dirty="0" smtClean="0"/>
          </a:p>
        </p:txBody>
      </p:sp>
    </p:spTree>
    <p:extLst>
      <p:ext uri="{BB962C8B-B14F-4D97-AF65-F5344CB8AC3E}">
        <p14:creationId xmlns:p14="http://schemas.microsoft.com/office/powerpoint/2010/main" val="21690265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pPr algn="ctr" eaLnBrk="1" hangingPunct="1">
              <a:defRPr/>
            </a:pPr>
            <a:r>
              <a:rPr lang="en-GB" altLang="ja-JP" sz="4000" b="1" dirty="0" err="1">
                <a:ea typeface="ＭＳ Ｐゴシック" charset="-128"/>
              </a:rPr>
              <a:t>Icek</a:t>
            </a:r>
            <a:r>
              <a:rPr lang="en-GB" altLang="ja-JP" sz="4000" b="1" dirty="0">
                <a:ea typeface="ＭＳ Ｐゴシック" charset="-128"/>
              </a:rPr>
              <a:t> </a:t>
            </a:r>
            <a:r>
              <a:rPr lang="en-GB" altLang="ja-JP" sz="4000" b="1" dirty="0" err="1">
                <a:ea typeface="ＭＳ Ｐゴシック" charset="-128"/>
              </a:rPr>
              <a:t>Ajzen’s</a:t>
            </a:r>
            <a:r>
              <a:rPr lang="en-GB" altLang="ja-JP" sz="4000" b="1" dirty="0">
                <a:ea typeface="ＭＳ Ｐゴシック" charset="-128"/>
              </a:rPr>
              <a:t> Theory of Planned </a:t>
            </a:r>
            <a:r>
              <a:rPr lang="en-GB" altLang="ja-JP" sz="4000" b="1" dirty="0" err="1">
                <a:ea typeface="ＭＳ Ｐゴシック" charset="-128"/>
              </a:rPr>
              <a:t>Behavior</a:t>
            </a:r>
            <a:endParaRPr lang="pt-PT" sz="4000" b="1" dirty="0">
              <a:ea typeface="ＭＳ Ｐゴシック" charset="-128"/>
            </a:endParaRPr>
          </a:p>
        </p:txBody>
      </p:sp>
      <p:sp>
        <p:nvSpPr>
          <p:cNvPr id="21507" name="Rectangle 3"/>
          <p:cNvSpPr>
            <a:spLocks noGrp="1" noChangeArrowheads="1"/>
          </p:cNvSpPr>
          <p:nvPr>
            <p:ph type="body" idx="1"/>
          </p:nvPr>
        </p:nvSpPr>
        <p:spPr/>
        <p:txBody>
          <a:bodyPr/>
          <a:lstStyle/>
          <a:p>
            <a:pPr algn="just" eaLnBrk="1" hangingPunct="1">
              <a:lnSpc>
                <a:spcPct val="80000"/>
              </a:lnSpc>
            </a:pPr>
            <a:r>
              <a:rPr lang="en-GB" altLang="pt-PT" b="1" dirty="0"/>
              <a:t>THE THREE CONSIDERATIONS OF THE THEORY OF PLANNED BEHAVIOR</a:t>
            </a:r>
            <a:endParaRPr lang="pt-PT" altLang="pt-PT" b="1" dirty="0"/>
          </a:p>
          <a:p>
            <a:pPr algn="just" eaLnBrk="1" hangingPunct="1">
              <a:lnSpc>
                <a:spcPct val="80000"/>
              </a:lnSpc>
            </a:pPr>
            <a:r>
              <a:rPr lang="en-GB" altLang="pt-PT" dirty="0"/>
              <a:t>In short, according to TPB, human action is guided by three kinds of considerations: </a:t>
            </a:r>
            <a:endParaRPr lang="en-GB" altLang="pt-PT" b="1" dirty="0"/>
          </a:p>
          <a:p>
            <a:pPr algn="just" eaLnBrk="1" hangingPunct="1">
              <a:lnSpc>
                <a:spcPct val="80000"/>
              </a:lnSpc>
            </a:pPr>
            <a:r>
              <a:rPr lang="en-GB" altLang="pt-PT" b="1" dirty="0" err="1"/>
              <a:t>Behavioral</a:t>
            </a:r>
            <a:r>
              <a:rPr lang="en-GB" altLang="pt-PT" b="1" dirty="0"/>
              <a:t> Beliefs</a:t>
            </a:r>
            <a:r>
              <a:rPr lang="en-GB" altLang="pt-PT" dirty="0"/>
              <a:t>. These are beliefs about the likely consequences of the </a:t>
            </a:r>
            <a:r>
              <a:rPr lang="en-GB" altLang="pt-PT" dirty="0" err="1"/>
              <a:t>behavior</a:t>
            </a:r>
            <a:r>
              <a:rPr lang="en-GB" altLang="pt-PT" dirty="0"/>
              <a:t>.</a:t>
            </a:r>
            <a:endParaRPr lang="en-GB" altLang="pt-PT" b="1" dirty="0"/>
          </a:p>
          <a:p>
            <a:pPr algn="just" eaLnBrk="1" hangingPunct="1">
              <a:lnSpc>
                <a:spcPct val="80000"/>
              </a:lnSpc>
            </a:pPr>
            <a:r>
              <a:rPr lang="en-GB" altLang="pt-PT" b="1" dirty="0"/>
              <a:t>Normative Beliefs</a:t>
            </a:r>
            <a:r>
              <a:rPr lang="en-GB" altLang="pt-PT" dirty="0"/>
              <a:t>. These are beliefs about the normative expectations of others.</a:t>
            </a:r>
            <a:endParaRPr lang="en-GB" altLang="pt-PT" b="1" dirty="0"/>
          </a:p>
          <a:p>
            <a:pPr algn="just" eaLnBrk="1" hangingPunct="1">
              <a:lnSpc>
                <a:spcPct val="80000"/>
              </a:lnSpc>
            </a:pPr>
            <a:r>
              <a:rPr lang="en-GB" altLang="pt-PT" b="1" dirty="0"/>
              <a:t>Control Beliefs</a:t>
            </a:r>
            <a:r>
              <a:rPr lang="en-GB" altLang="pt-PT" dirty="0"/>
              <a:t>. These are beliefs about the presence of factors that may facilitate, or may impede, the performance of the </a:t>
            </a:r>
            <a:r>
              <a:rPr lang="en-GB" altLang="pt-PT" dirty="0" err="1"/>
              <a:t>behavior</a:t>
            </a:r>
            <a:r>
              <a:rPr lang="en-GB" altLang="pt-PT" dirty="0"/>
              <a:t>. </a:t>
            </a:r>
            <a:endParaRPr lang="pt-PT" altLang="pt-PT" dirty="0"/>
          </a:p>
          <a:p>
            <a:pPr eaLnBrk="1" hangingPunct="1">
              <a:lnSpc>
                <a:spcPct val="80000"/>
              </a:lnSpc>
            </a:pPr>
            <a:endParaRPr lang="pt-PT" altLang="pt-PT" dirty="0"/>
          </a:p>
        </p:txBody>
      </p:sp>
    </p:spTree>
    <p:extLst>
      <p:ext uri="{BB962C8B-B14F-4D97-AF65-F5344CB8AC3E}">
        <p14:creationId xmlns:p14="http://schemas.microsoft.com/office/powerpoint/2010/main" val="1058309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defRPr/>
            </a:pPr>
            <a:r>
              <a:rPr lang="en-GB" altLang="ja-JP" sz="4000" b="1" dirty="0" err="1">
                <a:ea typeface="ＭＳ Ｐゴシック" charset="-128"/>
              </a:rPr>
              <a:t>Icek</a:t>
            </a:r>
            <a:r>
              <a:rPr lang="en-GB" altLang="ja-JP" sz="4000" b="1" dirty="0">
                <a:ea typeface="ＭＳ Ｐゴシック" charset="-128"/>
              </a:rPr>
              <a:t> </a:t>
            </a:r>
            <a:r>
              <a:rPr lang="en-GB" altLang="ja-JP" sz="4000" b="1" dirty="0" err="1">
                <a:ea typeface="ＭＳ Ｐゴシック" charset="-128"/>
              </a:rPr>
              <a:t>Ajzen’s</a:t>
            </a:r>
            <a:r>
              <a:rPr lang="en-GB" altLang="ja-JP" sz="4000" b="1" dirty="0">
                <a:ea typeface="ＭＳ Ｐゴシック" charset="-128"/>
              </a:rPr>
              <a:t> Theory of Planned </a:t>
            </a:r>
            <a:r>
              <a:rPr lang="en-GB" altLang="ja-JP" sz="4000" b="1" dirty="0" err="1">
                <a:ea typeface="ＭＳ Ｐゴシック" charset="-128"/>
              </a:rPr>
              <a:t>Behavior</a:t>
            </a:r>
            <a:endParaRPr lang="pt-PT" sz="4000" b="1" dirty="0"/>
          </a:p>
        </p:txBody>
      </p:sp>
      <p:pic>
        <p:nvPicPr>
          <p:cNvPr id="22531" name="Picture 4" descr="Ajzen Theory of Planned Behavior TPB"/>
          <p:cNvPicPr>
            <a:picLocks noChangeAspect="1" noChangeArrowheads="1"/>
          </p:cNvPicPr>
          <p:nvPr>
            <p:ph type="body" idx="1"/>
          </p:nvPr>
        </p:nvPicPr>
        <p:blipFill>
          <a:blip r:link="rId3">
            <a:extLst>
              <a:ext uri="{28A0092B-C50C-407E-A947-70E740481C1C}">
                <a14:useLocalDpi xmlns:a14="http://schemas.microsoft.com/office/drawing/2010/main" val="0"/>
              </a:ext>
            </a:extLst>
          </a:blip>
          <a:srcRect/>
          <a:stretch>
            <a:fillRect/>
          </a:stretch>
        </p:blipFill>
        <p:spPr>
          <a:xfrm>
            <a:off x="838200" y="1628774"/>
            <a:ext cx="10515599" cy="5229225"/>
          </a:xfrm>
          <a:solidFill>
            <a:srgbClr val="FF0000"/>
          </a:solidFill>
        </p:spPr>
      </p:pic>
    </p:spTree>
    <p:extLst>
      <p:ext uri="{BB962C8B-B14F-4D97-AF65-F5344CB8AC3E}">
        <p14:creationId xmlns:p14="http://schemas.microsoft.com/office/powerpoint/2010/main" val="17232170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2865</Words>
  <Application>Microsoft Office PowerPoint</Application>
  <PresentationFormat>Widescreen</PresentationFormat>
  <Paragraphs>176</Paragraphs>
  <Slides>35</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ＭＳ Ｐゴシック</vt:lpstr>
      <vt:lpstr>Arial</vt:lpstr>
      <vt:lpstr>Calibri</vt:lpstr>
      <vt:lpstr>Calibri Light</vt:lpstr>
      <vt:lpstr>Office Theme</vt:lpstr>
      <vt:lpstr>Kotter and Schlesinger Change Model</vt:lpstr>
      <vt:lpstr>Kotter and Schlesinger Change Model</vt:lpstr>
      <vt:lpstr>Kotter and Schlesinger Change Model</vt:lpstr>
      <vt:lpstr>Kotter and Schlesinger Change Model</vt:lpstr>
      <vt:lpstr>Kotter and Schlesinger Change Model</vt:lpstr>
      <vt:lpstr>Kotter and Schlesinger Change Model</vt:lpstr>
      <vt:lpstr>Kotter and Schlesinger Change Model</vt:lpstr>
      <vt:lpstr>Icek Ajzen’s Theory of Planned Behavior</vt:lpstr>
      <vt:lpstr>Icek Ajzen’s Theory of Planned Behavior</vt:lpstr>
      <vt:lpstr>Icek Ajzen’s Theory of Planned Behavior</vt:lpstr>
      <vt:lpstr>Icek Ajzen’s Theory of Planned Behavior</vt:lpstr>
      <vt:lpstr>Icek Ajzen’s Theory of Planned Behavior</vt:lpstr>
      <vt:lpstr>Dimensions of Change (Pettigrew and Whipp) </vt:lpstr>
      <vt:lpstr>Dimensions of Change (Pettigrew and Whipp)</vt:lpstr>
      <vt:lpstr>Dimensions of Change (Pettigrew and Whipp)</vt:lpstr>
      <vt:lpstr>Dimensions of Change (Pettigrew and Whipp)</vt:lpstr>
      <vt:lpstr>Change Model (Beckhard) Change Equation </vt:lpstr>
      <vt:lpstr>Change Model (Beckhard) Change Equation</vt:lpstr>
      <vt:lpstr>Change Model (Beckhard) Change Equation</vt:lpstr>
      <vt:lpstr>Change Model (Beckhard) Change Equation</vt:lpstr>
      <vt:lpstr>ADKAR MODEL OF CHANGE</vt:lpstr>
      <vt:lpstr>ADKAR MODEL OF CHANGE</vt:lpstr>
      <vt:lpstr>JOHN KOTTER’S CHANGE PHASES</vt:lpstr>
      <vt:lpstr>JOHN KOTTER’S CHANGE PHASES</vt:lpstr>
      <vt:lpstr>Six Sigma Model</vt:lpstr>
      <vt:lpstr>SIX SIGMA </vt:lpstr>
      <vt:lpstr>SIX SIGMA</vt:lpstr>
      <vt:lpstr>SIX SIGMA</vt:lpstr>
      <vt:lpstr>SIX SIGMA</vt:lpstr>
      <vt:lpstr>SIX SIGMA</vt:lpstr>
      <vt:lpstr>SIX SIGMA</vt:lpstr>
      <vt:lpstr>SIX SIGMA</vt:lpstr>
      <vt:lpstr>SIX SIGMA</vt:lpstr>
      <vt:lpstr>SIX SIGMA</vt:lpstr>
      <vt:lpstr>SIX SIGMA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Six Sigma Model</dc:title>
  <dc:creator>Rafael Jorge Duarte Marques</dc:creator>
  <cp:lastModifiedBy>Rafael Jorge Duarte Marques</cp:lastModifiedBy>
  <cp:revision>4</cp:revision>
  <dcterms:created xsi:type="dcterms:W3CDTF">2015-05-05T16:20:27Z</dcterms:created>
  <dcterms:modified xsi:type="dcterms:W3CDTF">2015-05-05T16:43:23Z</dcterms:modified>
</cp:coreProperties>
</file>